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3"/>
  </p:sldMasterIdLst>
  <p:notesMasterIdLst>
    <p:notesMasterId r:id="rId25"/>
  </p:notesMasterIdLst>
  <p:handoutMasterIdLst>
    <p:handoutMasterId r:id="rId26"/>
  </p:handoutMasterIdLst>
  <p:sldIdLst>
    <p:sldId id="256" r:id="rId4"/>
    <p:sldId id="469" r:id="rId5"/>
    <p:sldId id="471" r:id="rId6"/>
    <p:sldId id="470" r:id="rId7"/>
    <p:sldId id="424" r:id="rId8"/>
    <p:sldId id="483" r:id="rId9"/>
    <p:sldId id="489" r:id="rId10"/>
    <p:sldId id="482" r:id="rId11"/>
    <p:sldId id="477" r:id="rId12"/>
    <p:sldId id="480" r:id="rId13"/>
    <p:sldId id="479" r:id="rId14"/>
    <p:sldId id="487" r:id="rId15"/>
    <p:sldId id="488" r:id="rId16"/>
    <p:sldId id="481" r:id="rId17"/>
    <p:sldId id="490" r:id="rId18"/>
    <p:sldId id="466" r:id="rId19"/>
    <p:sldId id="468" r:id="rId20"/>
    <p:sldId id="462" r:id="rId21"/>
    <p:sldId id="463" r:id="rId22"/>
    <p:sldId id="472" r:id="rId23"/>
    <p:sldId id="478" r:id="rId24"/>
  </p:sldIdLst>
  <p:sldSz cx="9144000" cy="6858000" type="screen4x3"/>
  <p:notesSz cx="7315200" cy="9601200"/>
  <p:custDataLst>
    <p:tags r:id="rId27"/>
  </p:custDataLst>
  <p:defaultTextStyle>
    <a:defPPr>
      <a:defRPr lang="en-US"/>
    </a:defPPr>
    <a:lvl1pPr algn="l" rtl="0" eaLnBrk="0" fontAlgn="base" hangingPunct="0">
      <a:spcBef>
        <a:spcPct val="0"/>
      </a:spcBef>
      <a:spcAft>
        <a:spcPct val="0"/>
      </a:spcAft>
      <a:defRPr sz="2400" kern="1200">
        <a:solidFill>
          <a:schemeClr val="tx1"/>
        </a:solidFill>
        <a:latin typeface="Times" panose="02020603050405020304" pitchFamily="18" charset="0"/>
        <a:ea typeface="ヒラギノ角ゴ Pro W3" charset="-128"/>
        <a:cs typeface="+mn-cs"/>
      </a:defRPr>
    </a:lvl1pPr>
    <a:lvl2pPr marL="457200" algn="l" rtl="0" eaLnBrk="0" fontAlgn="base" hangingPunct="0">
      <a:spcBef>
        <a:spcPct val="0"/>
      </a:spcBef>
      <a:spcAft>
        <a:spcPct val="0"/>
      </a:spcAft>
      <a:defRPr sz="2400" kern="1200">
        <a:solidFill>
          <a:schemeClr val="tx1"/>
        </a:solidFill>
        <a:latin typeface="Times" panose="02020603050405020304" pitchFamily="18" charset="0"/>
        <a:ea typeface="ヒラギノ角ゴ Pro W3" charset="-128"/>
        <a:cs typeface="+mn-cs"/>
      </a:defRPr>
    </a:lvl2pPr>
    <a:lvl3pPr marL="914400" algn="l" rtl="0" eaLnBrk="0" fontAlgn="base" hangingPunct="0">
      <a:spcBef>
        <a:spcPct val="0"/>
      </a:spcBef>
      <a:spcAft>
        <a:spcPct val="0"/>
      </a:spcAft>
      <a:defRPr sz="2400" kern="1200">
        <a:solidFill>
          <a:schemeClr val="tx1"/>
        </a:solidFill>
        <a:latin typeface="Times" panose="02020603050405020304" pitchFamily="18" charset="0"/>
        <a:ea typeface="ヒラギノ角ゴ Pro W3" charset="-128"/>
        <a:cs typeface="+mn-cs"/>
      </a:defRPr>
    </a:lvl3pPr>
    <a:lvl4pPr marL="1371600" algn="l" rtl="0" eaLnBrk="0" fontAlgn="base" hangingPunct="0">
      <a:spcBef>
        <a:spcPct val="0"/>
      </a:spcBef>
      <a:spcAft>
        <a:spcPct val="0"/>
      </a:spcAft>
      <a:defRPr sz="2400" kern="1200">
        <a:solidFill>
          <a:schemeClr val="tx1"/>
        </a:solidFill>
        <a:latin typeface="Times" panose="02020603050405020304" pitchFamily="18" charset="0"/>
        <a:ea typeface="ヒラギノ角ゴ Pro W3" charset="-128"/>
        <a:cs typeface="+mn-cs"/>
      </a:defRPr>
    </a:lvl4pPr>
    <a:lvl5pPr marL="1828800" algn="l" rtl="0" eaLnBrk="0" fontAlgn="base" hangingPunct="0">
      <a:spcBef>
        <a:spcPct val="0"/>
      </a:spcBef>
      <a:spcAft>
        <a:spcPct val="0"/>
      </a:spcAft>
      <a:defRPr sz="2400" kern="1200">
        <a:solidFill>
          <a:schemeClr val="tx1"/>
        </a:solidFill>
        <a:latin typeface="Times" panose="02020603050405020304" pitchFamily="18" charset="0"/>
        <a:ea typeface="ヒラギノ角ゴ Pro W3" charset="-128"/>
        <a:cs typeface="+mn-cs"/>
      </a:defRPr>
    </a:lvl5pPr>
    <a:lvl6pPr marL="2286000" algn="l" defTabSz="914400" rtl="0" eaLnBrk="1" latinLnBrk="0" hangingPunct="1">
      <a:defRPr sz="2400" kern="1200">
        <a:solidFill>
          <a:schemeClr val="tx1"/>
        </a:solidFill>
        <a:latin typeface="Times" panose="02020603050405020304" pitchFamily="18" charset="0"/>
        <a:ea typeface="ヒラギノ角ゴ Pro W3" charset="-128"/>
        <a:cs typeface="+mn-cs"/>
      </a:defRPr>
    </a:lvl6pPr>
    <a:lvl7pPr marL="2743200" algn="l" defTabSz="914400" rtl="0" eaLnBrk="1" latinLnBrk="0" hangingPunct="1">
      <a:defRPr sz="2400" kern="1200">
        <a:solidFill>
          <a:schemeClr val="tx1"/>
        </a:solidFill>
        <a:latin typeface="Times" panose="02020603050405020304" pitchFamily="18" charset="0"/>
        <a:ea typeface="ヒラギノ角ゴ Pro W3" charset="-128"/>
        <a:cs typeface="+mn-cs"/>
      </a:defRPr>
    </a:lvl7pPr>
    <a:lvl8pPr marL="3200400" algn="l" defTabSz="914400" rtl="0" eaLnBrk="1" latinLnBrk="0" hangingPunct="1">
      <a:defRPr sz="2400" kern="1200">
        <a:solidFill>
          <a:schemeClr val="tx1"/>
        </a:solidFill>
        <a:latin typeface="Times" panose="02020603050405020304" pitchFamily="18" charset="0"/>
        <a:ea typeface="ヒラギノ角ゴ Pro W3" charset="-128"/>
        <a:cs typeface="+mn-cs"/>
      </a:defRPr>
    </a:lvl8pPr>
    <a:lvl9pPr marL="3657600" algn="l" defTabSz="914400" rtl="0" eaLnBrk="1" latinLnBrk="0" hangingPunct="1">
      <a:defRPr sz="2400" kern="1200">
        <a:solidFill>
          <a:schemeClr val="tx1"/>
        </a:solidFill>
        <a:latin typeface="Times" panose="02020603050405020304" pitchFamily="18" charset="0"/>
        <a:ea typeface="ヒラギノ角ゴ Pro W3" charset="-128"/>
        <a:cs typeface="+mn-cs"/>
      </a:defRPr>
    </a:lvl9pPr>
  </p:defaultTextStyle>
  <p:extLst>
    <p:ext uri="{EFAFB233-063F-42B5-8137-9DF3F51BA10A}">
      <p15:sldGuideLst xmlns:p15="http://schemas.microsoft.com/office/powerpoint/2012/main">
        <p15:guide id="1" orient="horz" pos="2160">
          <p15:clr>
            <a:srgbClr val="A4A3A4"/>
          </p15:clr>
        </p15:guide>
        <p15:guide id="2" orient="horz" pos="3132">
          <p15:clr>
            <a:srgbClr val="A4A3A4"/>
          </p15:clr>
        </p15:guide>
        <p15:guide id="3"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5B5B5B"/>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ED43ED-D072-5354-0174-D51D4DC41AEF}" v="94" dt="2025-12-10T16:01:08.280"/>
    <p1510:client id="{1662F604-EC98-ECD8-117B-D5A4D5D576C3}" v="2" dt="2025-12-10T18:28:43.987"/>
    <p1510:client id="{21FC4A69-A352-9E02-080B-35B2FE6E5225}" v="382" dt="2025-12-10T01:35:38.807"/>
    <p1510:client id="{280C3515-6CBF-5D3A-06D3-B8DD1C9CC51C}" v="25" dt="2025-12-09T02:48:53.510"/>
    <p1510:client id="{2871DB96-FDED-32E2-AACC-068A1304DC48}" v="148" dt="2025-12-09T14:25:43.601"/>
    <p1510:client id="{368095D7-2E2A-FC40-7818-9C477728E3B8}" v="1" dt="2025-12-09T21:49:26.570"/>
    <p1510:client id="{41EE9C4A-EC3D-27E9-6740-F0A0FF1C7F40}" v="122" dt="2025-12-10T23:36:24.213"/>
    <p1510:client id="{BDA4F00E-9AD1-999C-9C6C-0CECF2102039}" v="11" dt="2025-12-10T19:56:49.024"/>
    <p1510:client id="{D31379CF-5687-787A-5633-A1A864C56D6C}" v="933" dt="2025-12-11T00:38:30.005"/>
    <p1510:client id="{D588A229-9714-96CB-61BE-A2FD15B6CFAC}" v="99" dt="2025-12-10T05:50:00.109"/>
    <p1510:client id="{DDB564A3-73C2-6461-433C-3B23F9AFC797}" v="263" dt="2025-12-11T00:17:48.449"/>
    <p1510:client id="{E02BA077-A045-5448-67BE-72FDAFF14AD2}" v="214" dt="2025-12-09T03:18:46.749"/>
    <p1510:client id="{F4313EBA-C863-755C-1948-B45654F31986}" v="329" dt="2025-12-10T23:41:44.107"/>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orient="horz" pos="3132"/>
        <p:guide pos="2880"/>
      </p:guideLst>
    </p:cSldViewPr>
  </p:slideViewPr>
  <p:notesViewPr>
    <p:cSldViewPr snapToGrid="0">
      <p:cViewPr>
        <p:scale>
          <a:sx n="1" d="2"/>
          <a:sy n="1" d="2"/>
        </p:scale>
        <p:origin x="0" y="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handoutMaster" Target="handoutMasters/handoutMaster1.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gs" Target="tags/tag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6">
            <a:extLst>
              <a:ext uri="{FF2B5EF4-FFF2-40B4-BE49-F238E27FC236}">
                <a16:creationId xmlns:a16="http://schemas.microsoft.com/office/drawing/2014/main" id="{98F431CF-0DBF-1EA1-1BA0-8E6AA9CCB4A2}"/>
              </a:ext>
            </a:extLst>
          </p:cNvPr>
          <p:cNvSpPr>
            <a:spLocks noGrp="1" noChangeArrowheads="1"/>
          </p:cNvSpPr>
          <p:nvPr/>
        </p:nvSpPr>
        <p:spPr bwMode="auto">
          <a:xfrm>
            <a:off x="76200" y="34925"/>
            <a:ext cx="2941638" cy="482600"/>
          </a:xfrm>
          <a:prstGeom prst="rect">
            <a:avLst/>
          </a:prstGeom>
          <a:noFill/>
          <a:ln>
            <a:noFill/>
          </a:ln>
        </p:spPr>
        <p:txBody>
          <a:bodyPr lIns="96661" tIns="48331" rIns="96661" bIns="48331"/>
          <a:lstStyle>
            <a:lvl1pPr defTabSz="966788">
              <a:defRPr sz="2400">
                <a:solidFill>
                  <a:schemeClr val="tx1"/>
                </a:solidFill>
                <a:latin typeface="Times" charset="0"/>
                <a:ea typeface="ヒラギノ角ゴ Pro W3" charset="-128"/>
              </a:defRPr>
            </a:lvl1pPr>
            <a:lvl2pPr marL="742950" indent="-285750" defTabSz="966788">
              <a:defRPr sz="2400">
                <a:solidFill>
                  <a:schemeClr val="tx1"/>
                </a:solidFill>
                <a:latin typeface="Times" charset="0"/>
                <a:ea typeface="ヒラギノ角ゴ Pro W3" charset="-128"/>
              </a:defRPr>
            </a:lvl2pPr>
            <a:lvl3pPr marL="1143000" indent="-228600" defTabSz="966788">
              <a:defRPr sz="2400">
                <a:solidFill>
                  <a:schemeClr val="tx1"/>
                </a:solidFill>
                <a:latin typeface="Times" charset="0"/>
                <a:ea typeface="ヒラギノ角ゴ Pro W3" charset="-128"/>
              </a:defRPr>
            </a:lvl3pPr>
            <a:lvl4pPr marL="1600200" indent="-228600" defTabSz="966788">
              <a:defRPr sz="2400">
                <a:solidFill>
                  <a:schemeClr val="tx1"/>
                </a:solidFill>
                <a:latin typeface="Times" charset="0"/>
                <a:ea typeface="ヒラギノ角ゴ Pro W3" charset="-128"/>
              </a:defRPr>
            </a:lvl4pPr>
            <a:lvl5pPr marL="2057400" indent="-228600" defTabSz="966788">
              <a:defRPr sz="2400">
                <a:solidFill>
                  <a:schemeClr val="tx1"/>
                </a:solidFill>
                <a:latin typeface="Times" charset="0"/>
                <a:ea typeface="ヒラギノ角ゴ Pro W3" charset="-128"/>
              </a:defRPr>
            </a:lvl5pPr>
            <a:lvl6pPr marL="2514600" indent="-228600" defTabSz="966788" eaLnBrk="0" fontAlgn="base" hangingPunct="0">
              <a:spcBef>
                <a:spcPct val="0"/>
              </a:spcBef>
              <a:spcAft>
                <a:spcPct val="0"/>
              </a:spcAft>
              <a:defRPr sz="2400">
                <a:solidFill>
                  <a:schemeClr val="tx1"/>
                </a:solidFill>
                <a:latin typeface="Times" charset="0"/>
                <a:ea typeface="ヒラギノ角ゴ Pro W3" charset="-128"/>
              </a:defRPr>
            </a:lvl6pPr>
            <a:lvl7pPr marL="2971800" indent="-228600" defTabSz="966788" eaLnBrk="0" fontAlgn="base" hangingPunct="0">
              <a:spcBef>
                <a:spcPct val="0"/>
              </a:spcBef>
              <a:spcAft>
                <a:spcPct val="0"/>
              </a:spcAft>
              <a:defRPr sz="2400">
                <a:solidFill>
                  <a:schemeClr val="tx1"/>
                </a:solidFill>
                <a:latin typeface="Times" charset="0"/>
                <a:ea typeface="ヒラギノ角ゴ Pro W3" charset="-128"/>
              </a:defRPr>
            </a:lvl7pPr>
            <a:lvl8pPr marL="3429000" indent="-228600" defTabSz="966788" eaLnBrk="0" fontAlgn="base" hangingPunct="0">
              <a:spcBef>
                <a:spcPct val="0"/>
              </a:spcBef>
              <a:spcAft>
                <a:spcPct val="0"/>
              </a:spcAft>
              <a:defRPr sz="2400">
                <a:solidFill>
                  <a:schemeClr val="tx1"/>
                </a:solidFill>
                <a:latin typeface="Times" charset="0"/>
                <a:ea typeface="ヒラギノ角ゴ Pro W3" charset="-128"/>
              </a:defRPr>
            </a:lvl8pPr>
            <a:lvl9pPr marL="3886200" indent="-228600" defTabSz="966788" eaLnBrk="0" fontAlgn="base" hangingPunct="0">
              <a:spcBef>
                <a:spcPct val="0"/>
              </a:spcBef>
              <a:spcAft>
                <a:spcPct val="0"/>
              </a:spcAft>
              <a:defRPr sz="2400">
                <a:solidFill>
                  <a:schemeClr val="tx1"/>
                </a:solidFill>
                <a:latin typeface="Times" charset="0"/>
                <a:ea typeface="ヒラギノ角ゴ Pro W3" charset="-128"/>
              </a:defRPr>
            </a:lvl9pPr>
          </a:lstStyle>
          <a:p>
            <a:pPr>
              <a:defRPr/>
            </a:pPr>
            <a:r>
              <a:rPr lang="en-US" altLang="en-US" sz="1100">
                <a:latin typeface="Arial" pitchFamily="34" charset="0"/>
              </a:rPr>
              <a:t>Epidemiologic Methods 752</a:t>
            </a:r>
          </a:p>
        </p:txBody>
      </p:sp>
      <p:sp>
        <p:nvSpPr>
          <p:cNvPr id="14339" name="Rectangle 7">
            <a:extLst>
              <a:ext uri="{FF2B5EF4-FFF2-40B4-BE49-F238E27FC236}">
                <a16:creationId xmlns:a16="http://schemas.microsoft.com/office/drawing/2014/main" id="{8830ED17-A3F1-F41E-796C-F0117105FE07}"/>
              </a:ext>
            </a:extLst>
          </p:cNvPr>
          <p:cNvSpPr>
            <a:spLocks noGrp="1" noChangeArrowheads="1"/>
          </p:cNvSpPr>
          <p:nvPr/>
        </p:nvSpPr>
        <p:spPr bwMode="auto">
          <a:xfrm>
            <a:off x="4064000" y="8959850"/>
            <a:ext cx="3170238" cy="481013"/>
          </a:xfrm>
          <a:prstGeom prst="rect">
            <a:avLst/>
          </a:prstGeom>
          <a:noFill/>
          <a:ln>
            <a:noFill/>
          </a:ln>
        </p:spPr>
        <p:txBody>
          <a:bodyPr lIns="96661" tIns="48331" rIns="96661" bIns="48331" anchor="b"/>
          <a:lstStyle>
            <a:lvl1pPr defTabSz="966788">
              <a:defRPr sz="2400">
                <a:solidFill>
                  <a:schemeClr val="tx1"/>
                </a:solidFill>
                <a:latin typeface="Times" panose="02020603050405020304" pitchFamily="18" charset="0"/>
                <a:ea typeface="ヒラギノ角ゴ Pro W3" charset="-128"/>
              </a:defRPr>
            </a:lvl1pPr>
            <a:lvl2pPr marL="742950" indent="-285750" defTabSz="966788">
              <a:defRPr sz="2400">
                <a:solidFill>
                  <a:schemeClr val="tx1"/>
                </a:solidFill>
                <a:latin typeface="Times" panose="02020603050405020304" pitchFamily="18" charset="0"/>
                <a:ea typeface="ヒラギノ角ゴ Pro W3" charset="-128"/>
              </a:defRPr>
            </a:lvl2pPr>
            <a:lvl3pPr marL="1143000" indent="-228600" defTabSz="966788">
              <a:defRPr sz="2400">
                <a:solidFill>
                  <a:schemeClr val="tx1"/>
                </a:solidFill>
                <a:latin typeface="Times" panose="02020603050405020304" pitchFamily="18" charset="0"/>
                <a:ea typeface="ヒラギノ角ゴ Pro W3" charset="-128"/>
              </a:defRPr>
            </a:lvl3pPr>
            <a:lvl4pPr marL="1600200" indent="-228600" defTabSz="966788">
              <a:defRPr sz="2400">
                <a:solidFill>
                  <a:schemeClr val="tx1"/>
                </a:solidFill>
                <a:latin typeface="Times" panose="02020603050405020304" pitchFamily="18" charset="0"/>
                <a:ea typeface="ヒラギノ角ゴ Pro W3" charset="-128"/>
              </a:defRPr>
            </a:lvl4pPr>
            <a:lvl5pPr marL="2057400" indent="-228600" defTabSz="966788">
              <a:defRPr sz="2400">
                <a:solidFill>
                  <a:schemeClr val="tx1"/>
                </a:solidFill>
                <a:latin typeface="Times" panose="02020603050405020304" pitchFamily="18" charset="0"/>
                <a:ea typeface="ヒラギノ角ゴ Pro W3" charset="-128"/>
              </a:defRPr>
            </a:lvl5pPr>
            <a:lvl6pPr marL="2514600" indent="-228600" defTabSz="966788"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defTabSz="966788"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defTabSz="966788"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defTabSz="966788"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pPr algn="r">
              <a:defRPr/>
            </a:pPr>
            <a:fld id="{04812F11-3A16-45AF-92E8-36D27BC87956}" type="slidenum">
              <a:rPr lang="en-US" altLang="en-US" sz="1100" smtClean="0">
                <a:latin typeface="Arial" panose="020B0604020202020204" pitchFamily="34" charset="0"/>
              </a:rPr>
              <a:pPr algn="r">
                <a:defRPr/>
              </a:pPr>
              <a:t>‹#›</a:t>
            </a:fld>
            <a:endParaRPr lang="en-US" altLang="en-US" sz="1100">
              <a:latin typeface="Arial" panose="020B0604020202020204" pitchFamily="34" charset="0"/>
            </a:endParaRPr>
          </a:p>
        </p:txBody>
      </p:sp>
      <p:sp>
        <p:nvSpPr>
          <p:cNvPr id="39944" name="Rectangle 8">
            <a:extLst>
              <a:ext uri="{FF2B5EF4-FFF2-40B4-BE49-F238E27FC236}">
                <a16:creationId xmlns:a16="http://schemas.microsoft.com/office/drawing/2014/main" id="{C788C31B-CA89-47E3-ED25-49043B99BADC}"/>
              </a:ext>
            </a:extLst>
          </p:cNvPr>
          <p:cNvSpPr>
            <a:spLocks noGrp="1" noChangeArrowheads="1"/>
          </p:cNvSpPr>
          <p:nvPr>
            <p:ph type="dt" sz="quarter" idx="1"/>
          </p:nvPr>
        </p:nvSpPr>
        <p:spPr bwMode="auto">
          <a:xfrm>
            <a:off x="4143375" y="12700"/>
            <a:ext cx="3170238" cy="481013"/>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a:defRPr sz="1100">
                <a:latin typeface="Arial" charset="0"/>
                <a:ea typeface="+mn-ea"/>
                <a:cs typeface="+mn-cs"/>
              </a:defRPr>
            </a:lvl1pPr>
          </a:lstStyle>
          <a:p>
            <a:pPr>
              <a:defRPr/>
            </a:pPr>
            <a:r>
              <a:rPr lang="en-US"/>
              <a:t>2010</a:t>
            </a:r>
          </a:p>
        </p:txBody>
      </p:sp>
      <p:sp>
        <p:nvSpPr>
          <p:cNvPr id="39945" name="Rectangle 9">
            <a:extLst>
              <a:ext uri="{FF2B5EF4-FFF2-40B4-BE49-F238E27FC236}">
                <a16:creationId xmlns:a16="http://schemas.microsoft.com/office/drawing/2014/main" id="{600B8FE5-BA16-5F74-57A9-97C12AC5638A}"/>
              </a:ext>
            </a:extLst>
          </p:cNvPr>
          <p:cNvSpPr>
            <a:spLocks noGrp="1" noChangeArrowheads="1"/>
          </p:cNvSpPr>
          <p:nvPr>
            <p:ph type="ftr" sz="quarter" idx="2"/>
          </p:nvPr>
        </p:nvSpPr>
        <p:spPr bwMode="auto">
          <a:xfrm>
            <a:off x="95250" y="8963025"/>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a:defRPr sz="1100">
                <a:latin typeface="Arial" charset="0"/>
                <a:ea typeface="+mn-ea"/>
                <a:cs typeface="+mn-cs"/>
              </a:defRPr>
            </a:lvl1pPr>
          </a:lstStyle>
          <a:p>
            <a:pPr>
              <a:defRPr/>
            </a:pPr>
            <a:r>
              <a:rPr lang="en-US"/>
              <a:t>Lab 3 Discussion</a:t>
            </a: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4">
            <a:extLst>
              <a:ext uri="{FF2B5EF4-FFF2-40B4-BE49-F238E27FC236}">
                <a16:creationId xmlns:a16="http://schemas.microsoft.com/office/drawing/2014/main" id="{75B0A5C7-FE42-836A-F260-29D1E5814DE2}"/>
              </a:ext>
            </a:extLst>
          </p:cNvPr>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53" name="Rectangle 5">
            <a:extLst>
              <a:ext uri="{FF2B5EF4-FFF2-40B4-BE49-F238E27FC236}">
                <a16:creationId xmlns:a16="http://schemas.microsoft.com/office/drawing/2014/main" id="{3E47C08A-07AC-5584-CE44-304890B1D757}"/>
              </a:ext>
            </a:extLst>
          </p:cNvPr>
          <p:cNvSpPr>
            <a:spLocks noGrp="1" noChangeArrowheads="1"/>
          </p:cNvSpPr>
          <p:nvPr>
            <p:ph type="body" sz="quarter" idx="3"/>
          </p:nvPr>
        </p:nvSpPr>
        <p:spPr bwMode="auto">
          <a:xfrm>
            <a:off x="974725" y="4560888"/>
            <a:ext cx="5365750"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yriad Pro" pitchFamily="34" charset="0"/>
        <a:ea typeface="ヒラギノ角ゴ Pro W3" charset="0"/>
        <a:cs typeface="ヒラギノ角ゴ Pro W3" charset="0"/>
      </a:defRPr>
    </a:lvl1pPr>
    <a:lvl2pPr marL="457200" algn="l" rtl="0" eaLnBrk="0" fontAlgn="base" hangingPunct="0">
      <a:spcBef>
        <a:spcPct val="30000"/>
      </a:spcBef>
      <a:spcAft>
        <a:spcPct val="0"/>
      </a:spcAft>
      <a:defRPr sz="1200" kern="1200">
        <a:solidFill>
          <a:schemeClr val="tx1"/>
        </a:solidFill>
        <a:latin typeface="Myriad Pro" pitchFamily="34" charset="0"/>
        <a:ea typeface="ヒラギノ角ゴ Pro W3" pitchFamily="-1" charset="-128"/>
        <a:cs typeface="ヒラギノ角ゴ Pro W3" charset="0"/>
      </a:defRPr>
    </a:lvl2pPr>
    <a:lvl3pPr marL="914400" algn="l" rtl="0" eaLnBrk="0" fontAlgn="base" hangingPunct="0">
      <a:spcBef>
        <a:spcPct val="30000"/>
      </a:spcBef>
      <a:spcAft>
        <a:spcPct val="0"/>
      </a:spcAft>
      <a:defRPr sz="1200" kern="1200">
        <a:solidFill>
          <a:schemeClr val="tx1"/>
        </a:solidFill>
        <a:latin typeface="Myriad Pro" pitchFamily="34" charset="0"/>
        <a:ea typeface="ヒラギノ角ゴ Pro W3" pitchFamily="-1" charset="-128"/>
        <a:cs typeface="ヒラギノ角ゴ Pro W3" charset="0"/>
      </a:defRPr>
    </a:lvl3pPr>
    <a:lvl4pPr marL="1371600" algn="l" rtl="0" eaLnBrk="0" fontAlgn="base" hangingPunct="0">
      <a:spcBef>
        <a:spcPct val="30000"/>
      </a:spcBef>
      <a:spcAft>
        <a:spcPct val="0"/>
      </a:spcAft>
      <a:defRPr sz="1200" kern="1200">
        <a:solidFill>
          <a:schemeClr val="tx1"/>
        </a:solidFill>
        <a:latin typeface="Myriad Pro" pitchFamily="34" charset="0"/>
        <a:ea typeface="ヒラギノ角ゴ Pro W3" pitchFamily="-1" charset="-128"/>
        <a:cs typeface="ヒラギノ角ゴ Pro W3" charset="0"/>
      </a:defRPr>
    </a:lvl4pPr>
    <a:lvl5pPr marL="1828800" algn="l" rtl="0" eaLnBrk="0" fontAlgn="base" hangingPunct="0">
      <a:spcBef>
        <a:spcPct val="30000"/>
      </a:spcBef>
      <a:spcAft>
        <a:spcPct val="0"/>
      </a:spcAft>
      <a:defRPr sz="1200" kern="1200">
        <a:solidFill>
          <a:schemeClr val="tx1"/>
        </a:solidFill>
        <a:latin typeface="Myriad Pro" pitchFamily="34" charset="0"/>
        <a:ea typeface="ヒラギノ角ゴ Pro W3" pitchFamily="-1" charset="-128"/>
        <a:cs typeface="ヒラギノ角ゴ Pro W3"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1CA79B8B-1DE4-00E7-AE2B-13E1AFD5828B}"/>
              </a:ext>
            </a:extLst>
          </p:cNvPr>
          <p:cNvSpPr>
            <a:spLocks noGrp="1" noRot="1" noChangeAspect="1" noChangeArrowheads="1" noTextEdit="1"/>
          </p:cNvSpPr>
          <p:nvPr>
            <p:ph type="sldImg"/>
          </p:nvPr>
        </p:nvSpPr>
        <p:spPr>
          <a:solidFill>
            <a:srgbClr val="FFFFFF"/>
          </a:solidFill>
          <a:ln/>
        </p:spPr>
      </p:sp>
      <p:sp>
        <p:nvSpPr>
          <p:cNvPr id="6147" name="Rectangle 3">
            <a:extLst>
              <a:ext uri="{FF2B5EF4-FFF2-40B4-BE49-F238E27FC236}">
                <a16:creationId xmlns:a16="http://schemas.microsoft.com/office/drawing/2014/main" id="{D95924E4-3021-A0BC-DB97-1E6D2CD62861}"/>
              </a:ext>
            </a:extLst>
          </p:cNvPr>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Myriad Pro" charset="0"/>
              <a:ea typeface="ヒラギノ角ゴ Pro W3"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36800B-A6A2-DE41-5F4C-FB55830AC378}"/>
            </a:ext>
          </a:extLst>
        </p:cNvPr>
        <p:cNvGrpSpPr/>
        <p:nvPr/>
      </p:nvGrpSpPr>
      <p:grpSpPr>
        <a:xfrm>
          <a:off x="0" y="0"/>
          <a:ext cx="0" cy="0"/>
          <a:chOff x="0" y="0"/>
          <a:chExt cx="0" cy="0"/>
        </a:xfrm>
      </p:grpSpPr>
      <p:sp>
        <p:nvSpPr>
          <p:cNvPr id="12290" name="Slide Image Placeholder 1">
            <a:extLst>
              <a:ext uri="{FF2B5EF4-FFF2-40B4-BE49-F238E27FC236}">
                <a16:creationId xmlns:a16="http://schemas.microsoft.com/office/drawing/2014/main" id="{B96DE1EA-1C55-3274-9A6A-1320B8827402}"/>
              </a:ext>
            </a:extLst>
          </p:cNvPr>
          <p:cNvSpPr>
            <a:spLocks noGrp="1" noRot="1" noChangeAspect="1" noChangeArrowheads="1" noTextEdit="1"/>
          </p:cNvSpPr>
          <p:nvPr>
            <p:ph type="sldImg"/>
          </p:nvPr>
        </p:nvSpPr>
        <p:spPr>
          <a:ln/>
        </p:spPr>
      </p:sp>
      <p:sp>
        <p:nvSpPr>
          <p:cNvPr id="12291" name="Notes Placeholder 2">
            <a:extLst>
              <a:ext uri="{FF2B5EF4-FFF2-40B4-BE49-F238E27FC236}">
                <a16:creationId xmlns:a16="http://schemas.microsoft.com/office/drawing/2014/main" id="{87D98911-2161-5C7F-3E1E-1F2C0A41C8E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Myriad Pro"/>
                <a:ea typeface="ヒラギノ角ゴ Pro W3"/>
              </a:rPr>
              <a:t>The second tab shows the top reported events for each drug class. Users can choose a class on the left, and the list updates right away.</a:t>
            </a:r>
            <a:endParaRPr lang="zh-CN" altLang="en-US">
              <a:latin typeface="Myriad Pro"/>
            </a:endParaRPr>
          </a:p>
          <a:p>
            <a:r>
              <a:rPr lang="en-US">
                <a:latin typeface="Myriad Pro"/>
                <a:ea typeface="ヒラギノ角ゴ Pro W3"/>
              </a:rPr>
              <a:t>This gives a quick idea of what clinicians might actually see in practice and helps highlight which events stand out the most.</a:t>
            </a:r>
          </a:p>
          <a:p>
            <a:endParaRPr lang="en-US" altLang="zh-CN">
              <a:latin typeface="Myriad Pro"/>
            </a:endParaRPr>
          </a:p>
        </p:txBody>
      </p:sp>
    </p:spTree>
    <p:extLst>
      <p:ext uri="{BB962C8B-B14F-4D97-AF65-F5344CB8AC3E}">
        <p14:creationId xmlns:p14="http://schemas.microsoft.com/office/powerpoint/2010/main" val="500275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BA429C-EFC5-9ED3-763B-0B186E2DB1A8}"/>
            </a:ext>
          </a:extLst>
        </p:cNvPr>
        <p:cNvGrpSpPr/>
        <p:nvPr/>
      </p:nvGrpSpPr>
      <p:grpSpPr>
        <a:xfrm>
          <a:off x="0" y="0"/>
          <a:ext cx="0" cy="0"/>
          <a:chOff x="0" y="0"/>
          <a:chExt cx="0" cy="0"/>
        </a:xfrm>
      </p:grpSpPr>
      <p:sp>
        <p:nvSpPr>
          <p:cNvPr id="12290" name="Slide Image Placeholder 1">
            <a:extLst>
              <a:ext uri="{FF2B5EF4-FFF2-40B4-BE49-F238E27FC236}">
                <a16:creationId xmlns:a16="http://schemas.microsoft.com/office/drawing/2014/main" id="{42598418-23AD-DD1A-F7B0-0FC67D3AAF0C}"/>
              </a:ext>
            </a:extLst>
          </p:cNvPr>
          <p:cNvSpPr>
            <a:spLocks noGrp="1" noRot="1" noChangeAspect="1" noChangeArrowheads="1" noTextEdit="1"/>
          </p:cNvSpPr>
          <p:nvPr>
            <p:ph type="sldImg"/>
          </p:nvPr>
        </p:nvSpPr>
        <p:spPr>
          <a:ln/>
        </p:spPr>
      </p:sp>
      <p:sp>
        <p:nvSpPr>
          <p:cNvPr id="12291" name="Notes Placeholder 2">
            <a:extLst>
              <a:ext uri="{FF2B5EF4-FFF2-40B4-BE49-F238E27FC236}">
                <a16:creationId xmlns:a16="http://schemas.microsoft.com/office/drawing/2014/main" id="{10BE690E-DBF6-8C32-C3E7-D147A8B6D27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Myriad Pro"/>
                <a:ea typeface="ヒラギノ角ゴ Pro W3"/>
              </a:rPr>
              <a:t>The last tab shows PRR and ROR values. These help us see whether certain events are reported more often for one class compared with others.</a:t>
            </a:r>
            <a:endParaRPr lang="zh-CN" altLang="en-US">
              <a:latin typeface="Myriad Pro"/>
            </a:endParaRPr>
          </a:p>
          <a:p>
            <a:r>
              <a:rPr lang="en-US">
                <a:latin typeface="Myriad Pro"/>
                <a:ea typeface="ヒラギノ角ゴ Pro W3"/>
              </a:rPr>
              <a:t>These numbers support the earlier plots and point to events that match known clinical risks.</a:t>
            </a:r>
            <a:endParaRPr lang="zh-CN">
              <a:latin typeface="Myriad Pro"/>
            </a:endParaRPr>
          </a:p>
          <a:p>
            <a:r>
              <a:rPr lang="en-US">
                <a:latin typeface="Myriad Pro"/>
                <a:ea typeface="ヒラギノ角ゴ Pro W3"/>
              </a:rPr>
              <a:t> </a:t>
            </a:r>
          </a:p>
          <a:p>
            <a:endParaRPr lang="en-US">
              <a:latin typeface="Myriad Pro" charset="0"/>
              <a:ea typeface="ヒラギノ角ゴ Pro W3" charset="-128"/>
            </a:endParaRPr>
          </a:p>
        </p:txBody>
      </p:sp>
    </p:spTree>
    <p:extLst>
      <p:ext uri="{BB962C8B-B14F-4D97-AF65-F5344CB8AC3E}">
        <p14:creationId xmlns:p14="http://schemas.microsoft.com/office/powerpoint/2010/main" val="17780549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771E97-AAF2-278B-0DCC-CBE70A92041A}"/>
            </a:ext>
          </a:extLst>
        </p:cNvPr>
        <p:cNvGrpSpPr/>
        <p:nvPr/>
      </p:nvGrpSpPr>
      <p:grpSpPr>
        <a:xfrm>
          <a:off x="0" y="0"/>
          <a:ext cx="0" cy="0"/>
          <a:chOff x="0" y="0"/>
          <a:chExt cx="0" cy="0"/>
        </a:xfrm>
      </p:grpSpPr>
      <p:sp>
        <p:nvSpPr>
          <p:cNvPr id="12290" name="Slide Image Placeholder 1">
            <a:extLst>
              <a:ext uri="{FF2B5EF4-FFF2-40B4-BE49-F238E27FC236}">
                <a16:creationId xmlns:a16="http://schemas.microsoft.com/office/drawing/2014/main" id="{320080D4-428E-ED71-40B4-24C5B768E4B6}"/>
              </a:ext>
            </a:extLst>
          </p:cNvPr>
          <p:cNvSpPr>
            <a:spLocks noGrp="1" noRot="1" noChangeAspect="1" noChangeArrowheads="1" noTextEdit="1"/>
          </p:cNvSpPr>
          <p:nvPr>
            <p:ph type="sldImg"/>
          </p:nvPr>
        </p:nvSpPr>
        <p:spPr>
          <a:ln/>
        </p:spPr>
      </p:sp>
      <p:sp>
        <p:nvSpPr>
          <p:cNvPr id="12291" name="Notes Placeholder 2">
            <a:extLst>
              <a:ext uri="{FF2B5EF4-FFF2-40B4-BE49-F238E27FC236}">
                <a16:creationId xmlns:a16="http://schemas.microsoft.com/office/drawing/2014/main" id="{79D28F0A-C7EE-EA56-5F3D-62F8C2A63A3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Myriad Pro" charset="0"/>
              <a:ea typeface="ヒラギノ角ゴ Pro W3" charset="-128"/>
            </a:endParaRPr>
          </a:p>
        </p:txBody>
      </p:sp>
    </p:spTree>
    <p:extLst>
      <p:ext uri="{BB962C8B-B14F-4D97-AF65-F5344CB8AC3E}">
        <p14:creationId xmlns:p14="http://schemas.microsoft.com/office/powerpoint/2010/main" val="30788197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40360D-4E60-6B39-0E8A-9CF42C4C3199}"/>
            </a:ext>
          </a:extLst>
        </p:cNvPr>
        <p:cNvGrpSpPr/>
        <p:nvPr/>
      </p:nvGrpSpPr>
      <p:grpSpPr>
        <a:xfrm>
          <a:off x="0" y="0"/>
          <a:ext cx="0" cy="0"/>
          <a:chOff x="0" y="0"/>
          <a:chExt cx="0" cy="0"/>
        </a:xfrm>
      </p:grpSpPr>
      <p:sp>
        <p:nvSpPr>
          <p:cNvPr id="12290" name="Slide Image Placeholder 1">
            <a:extLst>
              <a:ext uri="{FF2B5EF4-FFF2-40B4-BE49-F238E27FC236}">
                <a16:creationId xmlns:a16="http://schemas.microsoft.com/office/drawing/2014/main" id="{ECFAD690-5015-66D0-750D-B919FF0FACF5}"/>
              </a:ext>
            </a:extLst>
          </p:cNvPr>
          <p:cNvSpPr>
            <a:spLocks noGrp="1" noRot="1" noChangeAspect="1" noChangeArrowheads="1" noTextEdit="1"/>
          </p:cNvSpPr>
          <p:nvPr>
            <p:ph type="sldImg"/>
          </p:nvPr>
        </p:nvSpPr>
        <p:spPr>
          <a:ln/>
        </p:spPr>
      </p:sp>
      <p:sp>
        <p:nvSpPr>
          <p:cNvPr id="12291" name="Notes Placeholder 2">
            <a:extLst>
              <a:ext uri="{FF2B5EF4-FFF2-40B4-BE49-F238E27FC236}">
                <a16:creationId xmlns:a16="http://schemas.microsoft.com/office/drawing/2014/main" id="{DE82D52F-E7F3-D5F6-5B8F-37CD878FC7A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Myriad Pro" charset="0"/>
              <a:ea typeface="ヒラギノ角ゴ Pro W3" charset="-128"/>
            </a:endParaRPr>
          </a:p>
        </p:txBody>
      </p:sp>
    </p:spTree>
    <p:extLst>
      <p:ext uri="{BB962C8B-B14F-4D97-AF65-F5344CB8AC3E}">
        <p14:creationId xmlns:p14="http://schemas.microsoft.com/office/powerpoint/2010/main" val="24338956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5CF0AAE3-3121-DA32-6B34-3461642134CF}"/>
              </a:ext>
            </a:extLst>
          </p:cNvPr>
          <p:cNvSpPr>
            <a:spLocks noGrp="1" noRot="1" noChangeAspect="1" noChangeArrowheads="1" noTextEdit="1"/>
          </p:cNvSpPr>
          <p:nvPr>
            <p:ph type="sldImg"/>
          </p:nvPr>
        </p:nvSpPr>
        <p:spPr>
          <a:ln/>
        </p:spPr>
      </p:sp>
      <p:sp>
        <p:nvSpPr>
          <p:cNvPr id="14339" name="Rectangle 3">
            <a:extLst>
              <a:ext uri="{FF2B5EF4-FFF2-40B4-BE49-F238E27FC236}">
                <a16:creationId xmlns:a16="http://schemas.microsoft.com/office/drawing/2014/main" id="{0B174D37-9031-C989-F00E-5EA3A858EA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Myriad Pro"/>
                <a:ea typeface="ヒラギノ角ゴ Pro W3"/>
              </a:rPr>
              <a:t>Today I’ll introduce our interactive multi-model forecasting tool for FAERS adverse event data.</a:t>
            </a:r>
            <a:br>
              <a:rPr lang="en-US"/>
            </a:br>
            <a:r>
              <a:rPr lang="en-US">
                <a:latin typeface="Myriad Pro"/>
                <a:ea typeface="ヒラギノ角ゴ Pro W3"/>
              </a:rPr>
              <a:t> FAERS reports contain rich temporal patterns, and some of these changes—especially sudden increases—may indicate emerging safety risks.</a:t>
            </a:r>
            <a:endParaRPr lang="zh-CN" altLang="en-US">
              <a:latin typeface="Myriad Pro"/>
            </a:endParaRPr>
          </a:p>
          <a:p>
            <a:r>
              <a:rPr lang="en-US">
                <a:latin typeface="Myriad Pro"/>
                <a:ea typeface="ヒラギノ角ゴ Pro W3"/>
              </a:rPr>
              <a:t>However, existing monitoring tools are mostly descriptive and do not provide model-based forecasting.</a:t>
            </a:r>
            <a:br>
              <a:rPr lang="en-US"/>
            </a:br>
            <a:r>
              <a:rPr lang="en-US">
                <a:latin typeface="Myriad Pro"/>
                <a:ea typeface="ヒラギノ角ゴ Pro W3"/>
              </a:rPr>
              <a:t> So our goal was to build an interactive dashboard that allows users to explore time-series trends for high-volume drugs and compare multiple forecasting models side-by-side.</a:t>
            </a:r>
          </a:p>
          <a:p>
            <a:r>
              <a:rPr lang="en-US">
                <a:latin typeface="Myriad Pro"/>
                <a:ea typeface="ヒラギノ角ゴ Pro W3"/>
              </a:rPr>
              <a:t>This helps us identify increasing, stable, or abnormal patterns, and provides a framework that could eventually support early safety-signal detection.</a:t>
            </a:r>
          </a:p>
          <a:p>
            <a:endParaRPr lang="en-US" altLang="en-US">
              <a:latin typeface="Myriad Pro" charset="0"/>
              <a:ea typeface="ヒラギノ角ゴ Pro W3" charset="-128"/>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543BAF-E3CA-1940-0127-944B661E4F87}"/>
            </a:ext>
          </a:extLst>
        </p:cNvPr>
        <p:cNvGrpSpPr/>
        <p:nvPr/>
      </p:nvGrpSpPr>
      <p:grpSpPr>
        <a:xfrm>
          <a:off x="0" y="0"/>
          <a:ext cx="0" cy="0"/>
          <a:chOff x="0" y="0"/>
          <a:chExt cx="0" cy="0"/>
        </a:xfrm>
      </p:grpSpPr>
      <p:sp>
        <p:nvSpPr>
          <p:cNvPr id="14338" name="Rectangle 2">
            <a:extLst>
              <a:ext uri="{FF2B5EF4-FFF2-40B4-BE49-F238E27FC236}">
                <a16:creationId xmlns:a16="http://schemas.microsoft.com/office/drawing/2014/main" id="{8CF293CE-73FB-DE4B-8806-63A49243F963}"/>
              </a:ext>
            </a:extLst>
          </p:cNvPr>
          <p:cNvSpPr>
            <a:spLocks noGrp="1" noRot="1" noChangeAspect="1" noChangeArrowheads="1" noTextEdit="1"/>
          </p:cNvSpPr>
          <p:nvPr>
            <p:ph type="sldImg"/>
          </p:nvPr>
        </p:nvSpPr>
        <p:spPr>
          <a:ln/>
        </p:spPr>
      </p:sp>
      <p:sp>
        <p:nvSpPr>
          <p:cNvPr id="14339" name="Rectangle 3">
            <a:extLst>
              <a:ext uri="{FF2B5EF4-FFF2-40B4-BE49-F238E27FC236}">
                <a16:creationId xmlns:a16="http://schemas.microsoft.com/office/drawing/2014/main" id="{7F5F2771-79F8-078D-ACB6-8F24BD5FAD9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t>We included four complementary forecasting approaches.</a:t>
            </a:r>
            <a:endParaRPr lang="zh-CN" altLang="en-US"/>
          </a:p>
          <a:p>
            <a:r>
              <a:rPr lang="en-US">
                <a:latin typeface="Myriad Pro"/>
                <a:ea typeface="ヒラギノ角ゴ Pro W3"/>
              </a:rPr>
              <a:t>First, </a:t>
            </a:r>
            <a:r>
              <a:rPr lang="en-US" b="1">
                <a:latin typeface="Myriad Pro"/>
                <a:ea typeface="ヒラギノ角ゴ Pro W3"/>
              </a:rPr>
              <a:t>ARIMA</a:t>
            </a:r>
            <a:r>
              <a:rPr lang="en-US">
                <a:latin typeface="Myriad Pro"/>
                <a:ea typeface="ヒラギノ角ゴ Pro W3"/>
              </a:rPr>
              <a:t>, a classical statistical model, captures trend and seasonality through differencing and autoregressive structure. It provides a strong baseline but tends to fail when the data have irregular quarter-to-quarter changes.</a:t>
            </a:r>
          </a:p>
          <a:p>
            <a:r>
              <a:rPr lang="en-US">
                <a:latin typeface="Myriad Pro"/>
                <a:ea typeface="ヒラギノ角ゴ Pro W3"/>
              </a:rPr>
              <a:t>Second, </a:t>
            </a:r>
            <a:r>
              <a:rPr lang="en-US" b="1" err="1">
                <a:latin typeface="Myriad Pro"/>
                <a:ea typeface="ヒラギノ角ゴ Pro W3"/>
              </a:rPr>
              <a:t>XGBoost</a:t>
            </a:r>
            <a:r>
              <a:rPr lang="en-US">
                <a:latin typeface="Myriad Pro"/>
                <a:ea typeface="ヒラギノ角ゴ Pro W3"/>
              </a:rPr>
              <a:t>, which uses nonlinear boosting trees. It captures sharp fluctuations and complex temporal patterns by learning from time index and quarter features.</a:t>
            </a:r>
          </a:p>
          <a:p>
            <a:r>
              <a:rPr lang="en-US">
                <a:latin typeface="Myriad Pro"/>
                <a:ea typeface="ヒラギノ角ゴ Pro W3"/>
              </a:rPr>
              <a:t>Third, </a:t>
            </a:r>
            <a:r>
              <a:rPr lang="en-US" b="1">
                <a:latin typeface="Myriad Pro"/>
                <a:ea typeface="ヒラギノ角ゴ Pro W3"/>
              </a:rPr>
              <a:t>Random Forest</a:t>
            </a:r>
            <a:r>
              <a:rPr lang="en-US">
                <a:latin typeface="Myriad Pro"/>
                <a:ea typeface="ヒラギノ角ゴ Pro W3"/>
              </a:rPr>
              <a:t>, an ensemble of decision trees. It is more noise-robust but may underfit long-term trends or overfit small fluctuations.</a:t>
            </a:r>
          </a:p>
          <a:p>
            <a:r>
              <a:rPr lang="en-US">
                <a:latin typeface="Myriad Pro"/>
                <a:ea typeface="ヒラギノ角ゴ Pro W3"/>
              </a:rPr>
              <a:t>Finally, </a:t>
            </a:r>
            <a:r>
              <a:rPr lang="en-US" b="1">
                <a:latin typeface="Myriad Pro"/>
                <a:ea typeface="ヒラギノ角ゴ Pro W3"/>
              </a:rPr>
              <a:t>Elastic Net</a:t>
            </a:r>
            <a:r>
              <a:rPr lang="en-US">
                <a:latin typeface="Myriad Pro"/>
                <a:ea typeface="ヒラギノ角ゴ Pro W3"/>
              </a:rPr>
              <a:t>, a linear model with combined L1/L2 regularization. It performs well when the underlying trend is approximately linear and provides stable, interpretable predictions.</a:t>
            </a:r>
          </a:p>
          <a:p>
            <a:r>
              <a:rPr lang="en-US">
                <a:latin typeface="Myriad Pro"/>
                <a:ea typeface="ヒラギノ角ゴ Pro W3"/>
              </a:rPr>
              <a:t>Together, these models allow us to test different assumptions about the data and evaluate forecasting behavior across drug classes.</a:t>
            </a:r>
          </a:p>
          <a:p>
            <a:endParaRPr lang="en-US" altLang="en-US">
              <a:latin typeface="Myriad Pro" charset="0"/>
              <a:ea typeface="ヒラギノ角ゴ Pro W3" charset="-128"/>
            </a:endParaRPr>
          </a:p>
        </p:txBody>
      </p:sp>
    </p:spTree>
    <p:extLst>
      <p:ext uri="{BB962C8B-B14F-4D97-AF65-F5344CB8AC3E}">
        <p14:creationId xmlns:p14="http://schemas.microsoft.com/office/powerpoint/2010/main" val="42710336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71658016-A217-A5C8-3D18-9B978F33B071}"/>
              </a:ext>
            </a:extLst>
          </p:cNvPr>
          <p:cNvSpPr>
            <a:spLocks noGrp="1" noRot="1" noChangeAspect="1" noChangeArrowheads="1" noTextEdit="1"/>
          </p:cNvSpPr>
          <p:nvPr>
            <p:ph type="sldImg"/>
          </p:nvPr>
        </p:nvSpPr>
        <p:spPr>
          <a:ln/>
        </p:spPr>
      </p:sp>
      <p:sp>
        <p:nvSpPr>
          <p:cNvPr id="16387" name="Rectangle 3">
            <a:extLst>
              <a:ext uri="{FF2B5EF4-FFF2-40B4-BE49-F238E27FC236}">
                <a16:creationId xmlns:a16="http://schemas.microsoft.com/office/drawing/2014/main" id="{3FE6A2E4-88A6-5073-CFCD-462C5767859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Myriad Pro"/>
                <a:ea typeface="ヒラギノ角ゴ Pro W3"/>
              </a:rPr>
              <a:t>We implemented the tool using Quarto and Shiny to enable real-time model comparison.</a:t>
            </a:r>
            <a:br>
              <a:rPr lang="en-US"/>
            </a:br>
            <a:r>
              <a:rPr lang="en-US">
                <a:latin typeface="Myriad Pro"/>
                <a:ea typeface="ヒラギノ角ゴ Pro W3"/>
              </a:rPr>
              <a:t> Users can select any of the top 10 most frequent drugs in FAERS. The dashboard then automatically pulls the time-series data, fits all four models, and visualizes the observed trend along with each model’s 4-quarter forecast.</a:t>
            </a:r>
            <a:endParaRPr lang="zh-CN" altLang="en-US">
              <a:latin typeface="Myriad Pro"/>
            </a:endParaRPr>
          </a:p>
          <a:p>
            <a:r>
              <a:rPr lang="en-US">
                <a:latin typeface="Myriad Pro"/>
                <a:ea typeface="ヒラギノ角ゴ Pro W3"/>
              </a:rPr>
              <a:t>The interface is minimal and clean.</a:t>
            </a:r>
            <a:br>
              <a:rPr lang="en-US"/>
            </a:br>
            <a:r>
              <a:rPr lang="en-US">
                <a:latin typeface="Myriad Pro"/>
                <a:ea typeface="ヒラギノ角ゴ Pro W3"/>
              </a:rPr>
              <a:t> Deep blue shows the observed data; teal, orange, green, and purple represent ARIMA, </a:t>
            </a:r>
            <a:r>
              <a:rPr lang="en-US" err="1">
                <a:latin typeface="Myriad Pro"/>
                <a:ea typeface="ヒラギノ角ゴ Pro W3"/>
              </a:rPr>
              <a:t>XGBoost</a:t>
            </a:r>
            <a:r>
              <a:rPr lang="en-US">
                <a:latin typeface="Myriad Pro"/>
                <a:ea typeface="ヒラギノ角ゴ Pro W3"/>
              </a:rPr>
              <a:t>, Random Forest, and Elastic Net respectively.</a:t>
            </a:r>
          </a:p>
          <a:p>
            <a:r>
              <a:rPr lang="en-US">
                <a:latin typeface="Myriad Pro"/>
                <a:ea typeface="ヒラギノ角ゴ Pro W3"/>
              </a:rPr>
              <a:t>Below the plot, we include a forecast table summarizing numerical predictions for more precise comparison.</a:t>
            </a:r>
          </a:p>
          <a:p>
            <a:endParaRPr lang="en-US" altLang="en-US">
              <a:latin typeface="Myriad Pro" charset="0"/>
              <a:ea typeface="ヒラギノ角ゴ Pro W3" charset="-128"/>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A073DBFE-5DC6-CE1C-40B0-B2CD4E28AFEE}"/>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B824341A-0E30-013D-B3DF-A3C0EA9C3A3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Myriad Pro"/>
                <a:ea typeface="ヒラギノ角ゴ Pro W3"/>
              </a:rPr>
              <a:t>We also examined model performance across the top 10 drugs.</a:t>
            </a:r>
            <a:endParaRPr lang="zh-CN" altLang="en-US">
              <a:latin typeface="Myriad Pro"/>
            </a:endParaRPr>
          </a:p>
          <a:p>
            <a:r>
              <a:rPr lang="en-US">
                <a:latin typeface="Myriad Pro"/>
                <a:ea typeface="ヒラギノ角ゴ Pro W3"/>
              </a:rPr>
              <a:t>Overall, </a:t>
            </a:r>
            <a:r>
              <a:rPr lang="en-US" b="1" err="1">
                <a:latin typeface="Myriad Pro"/>
                <a:ea typeface="ヒラギノ角ゴ Pro W3"/>
              </a:rPr>
              <a:t>XGBoost</a:t>
            </a:r>
            <a:r>
              <a:rPr lang="en-US">
                <a:latin typeface="Myriad Pro"/>
                <a:ea typeface="ヒラギノ角ゴ Pro W3"/>
              </a:rPr>
              <a:t> produced the most reliable forecasts. It adapted to irregular quarter-to-quarter changes and avoided the “flat-line” failures seen in some classical models.</a:t>
            </a:r>
          </a:p>
          <a:p>
            <a:r>
              <a:rPr lang="en-US" b="1">
                <a:latin typeface="Myriad Pro"/>
                <a:ea typeface="ヒラギノ角ゴ Pro W3"/>
              </a:rPr>
              <a:t>Elastic Net</a:t>
            </a:r>
            <a:r>
              <a:rPr lang="en-US">
                <a:latin typeface="Myriad Pro"/>
                <a:ea typeface="ヒラギノ角ゴ Pro W3"/>
              </a:rPr>
              <a:t> performed well for drugs with approximately linear trends, providing stable forecasts but becoming less flexible when sudden changes occurred.</a:t>
            </a:r>
          </a:p>
          <a:p>
            <a:r>
              <a:rPr lang="en-US" b="1">
                <a:latin typeface="Myriad Pro"/>
                <a:ea typeface="ヒラギノ角ゴ Pro W3"/>
              </a:rPr>
              <a:t>Random Forest</a:t>
            </a:r>
            <a:r>
              <a:rPr lang="en-US">
                <a:latin typeface="Myriad Pro"/>
                <a:ea typeface="ヒラギノ角ゴ Pro W3"/>
              </a:rPr>
              <a:t> showed mixed performance—sometimes capturing nonlinearities, but other times overfitting noise or underfitting long-term patterns.</a:t>
            </a:r>
          </a:p>
          <a:p>
            <a:r>
              <a:rPr lang="en-US">
                <a:latin typeface="Myriad Pro"/>
                <a:ea typeface="ヒラギノ角ゴ Pro W3"/>
              </a:rPr>
              <a:t>Finally, </a:t>
            </a:r>
            <a:r>
              <a:rPr lang="en-US" b="1">
                <a:latin typeface="Myriad Pro"/>
                <a:ea typeface="ヒラギノ角ゴ Pro W3"/>
              </a:rPr>
              <a:t>ARIMA</a:t>
            </a:r>
            <a:r>
              <a:rPr lang="en-US">
                <a:latin typeface="Myriad Pro"/>
                <a:ea typeface="ヒラギノ角ゴ Pro W3"/>
              </a:rPr>
              <a:t> was the least effective. It often produced flat or overly conservative forecasts and struggled to follow genuine upward or downward trajectories.</a:t>
            </a:r>
          </a:p>
          <a:p>
            <a:r>
              <a:rPr lang="en-US">
                <a:latin typeface="Myriad Pro"/>
                <a:ea typeface="ヒラギノ角ゴ Pro W3"/>
              </a:rPr>
              <a:t>These results highlight that no single model fits all drugs, but </a:t>
            </a:r>
            <a:r>
              <a:rPr lang="en-US" err="1">
                <a:latin typeface="Myriad Pro"/>
                <a:ea typeface="ヒラギノ角ゴ Pro W3"/>
              </a:rPr>
              <a:t>XGBoost</a:t>
            </a:r>
            <a:r>
              <a:rPr lang="en-US">
                <a:latin typeface="Myriad Pro"/>
                <a:ea typeface="ヒラギノ角ゴ Pro W3"/>
              </a:rPr>
              <a:t> offers the best overall adaptability for FAERS time-series patterns.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73B61C-F585-C5CE-C242-12EF3B81C87C}"/>
            </a:ext>
          </a:extLst>
        </p:cNvPr>
        <p:cNvGrpSpPr/>
        <p:nvPr/>
      </p:nvGrpSpPr>
      <p:grpSpPr>
        <a:xfrm>
          <a:off x="0" y="0"/>
          <a:ext cx="0" cy="0"/>
          <a:chOff x="0" y="0"/>
          <a:chExt cx="0" cy="0"/>
        </a:xfrm>
      </p:grpSpPr>
      <p:sp>
        <p:nvSpPr>
          <p:cNvPr id="18434" name="Rectangle 2">
            <a:extLst>
              <a:ext uri="{FF2B5EF4-FFF2-40B4-BE49-F238E27FC236}">
                <a16:creationId xmlns:a16="http://schemas.microsoft.com/office/drawing/2014/main" id="{A4D4964F-0C9A-889D-04D5-1F5759A4869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4D62AE0A-B861-0684-36A6-A1336E584BD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Myriad Pro"/>
                <a:ea typeface="ヒラギノ角ゴ Pro W3"/>
              </a:rPr>
              <a:t>So before we finish, here are a few things we picked up while working on this project. We learned how to work with messy, real-world data, how to divide tasks effectively, and how to turn technical work into something people can actually use. Most importantly, we became more confident handling ambiguity and making analytic decisions together.</a:t>
            </a:r>
            <a:endParaRPr lang="zh-CN" altLang="en-US">
              <a:latin typeface="Myriad Pro"/>
            </a:endParaRPr>
          </a:p>
        </p:txBody>
      </p:sp>
    </p:spTree>
    <p:extLst>
      <p:ext uri="{BB962C8B-B14F-4D97-AF65-F5344CB8AC3E}">
        <p14:creationId xmlns:p14="http://schemas.microsoft.com/office/powerpoint/2010/main" val="23954066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47C3CB-B7D3-7B71-773E-C1FF11E6528B}"/>
            </a:ext>
          </a:extLst>
        </p:cNvPr>
        <p:cNvGrpSpPr/>
        <p:nvPr/>
      </p:nvGrpSpPr>
      <p:grpSpPr>
        <a:xfrm>
          <a:off x="0" y="0"/>
          <a:ext cx="0" cy="0"/>
          <a:chOff x="0" y="0"/>
          <a:chExt cx="0" cy="0"/>
        </a:xfrm>
      </p:grpSpPr>
      <p:sp>
        <p:nvSpPr>
          <p:cNvPr id="6146" name="Rectangle 2">
            <a:extLst>
              <a:ext uri="{FF2B5EF4-FFF2-40B4-BE49-F238E27FC236}">
                <a16:creationId xmlns:a16="http://schemas.microsoft.com/office/drawing/2014/main" id="{4C3892E5-D7C0-0011-91EB-5DA5828154E7}"/>
              </a:ext>
            </a:extLst>
          </p:cNvPr>
          <p:cNvSpPr>
            <a:spLocks noGrp="1" noRot="1" noChangeAspect="1" noChangeArrowheads="1" noTextEdit="1"/>
          </p:cNvSpPr>
          <p:nvPr>
            <p:ph type="sldImg"/>
          </p:nvPr>
        </p:nvSpPr>
        <p:spPr>
          <a:solidFill>
            <a:srgbClr val="FFFFFF"/>
          </a:solidFill>
          <a:ln/>
        </p:spPr>
      </p:sp>
      <p:sp>
        <p:nvSpPr>
          <p:cNvPr id="6147" name="Rectangle 3">
            <a:extLst>
              <a:ext uri="{FF2B5EF4-FFF2-40B4-BE49-F238E27FC236}">
                <a16:creationId xmlns:a16="http://schemas.microsoft.com/office/drawing/2014/main" id="{F96A4410-3D82-4E36-DCCB-96928FF515FF}"/>
              </a:ext>
            </a:extLst>
          </p:cNvPr>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a:latin typeface="Myriad Pro" charset="0"/>
              <a:ea typeface="ヒラギノ角ゴ Pro W3" charset="-128"/>
            </a:endParaRPr>
          </a:p>
        </p:txBody>
      </p:sp>
    </p:spTree>
    <p:extLst>
      <p:ext uri="{BB962C8B-B14F-4D97-AF65-F5344CB8AC3E}">
        <p14:creationId xmlns:p14="http://schemas.microsoft.com/office/powerpoint/2010/main" val="3280682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latin typeface="Calibri"/>
                <a:cs typeface="Calibri"/>
              </a:rPr>
              <a:t>给reference</a:t>
            </a:r>
            <a:endParaRPr lang="en-US" altLang="zh-CN">
              <a:latin typeface="Calibri"/>
              <a:ea typeface="Calibri"/>
              <a:cs typeface="Calibri"/>
            </a:endParaRPr>
          </a:p>
        </p:txBody>
      </p:sp>
    </p:spTree>
    <p:extLst>
      <p:ext uri="{BB962C8B-B14F-4D97-AF65-F5344CB8AC3E}">
        <p14:creationId xmlns:p14="http://schemas.microsoft.com/office/powerpoint/2010/main" val="1329993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C163C6F6-D0C1-95E9-F631-C021503A3787}"/>
              </a:ext>
            </a:extLst>
          </p:cNvPr>
          <p:cNvSpPr>
            <a:spLocks noGrp="1" noRot="1" noChangeAspect="1" noChangeArrowheads="1" noTextEdit="1"/>
          </p:cNvSpPr>
          <p:nvPr>
            <p:ph type="sldImg"/>
          </p:nvPr>
        </p:nvSpPr>
        <p:spPr>
          <a:ln/>
        </p:spPr>
      </p:sp>
      <p:sp>
        <p:nvSpPr>
          <p:cNvPr id="8195" name="Rectangle 3">
            <a:extLst>
              <a:ext uri="{FF2B5EF4-FFF2-40B4-BE49-F238E27FC236}">
                <a16:creationId xmlns:a16="http://schemas.microsoft.com/office/drawing/2014/main" id="{A5B2D553-12D3-E9E3-F407-D7C6C66E64E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Myriad Pro"/>
                <a:ea typeface="ヒラギノ角ゴ Pro W3"/>
              </a:rPr>
              <a:t>For our study design, we used FAERS reports from 2019 to 2021.</a:t>
            </a:r>
            <a:endParaRPr lang="zh-CN" altLang="en-US">
              <a:latin typeface="Myriad Pro"/>
            </a:endParaRPr>
          </a:p>
          <a:p>
            <a:r>
              <a:rPr lang="en-US">
                <a:latin typeface="Myriad Pro"/>
                <a:ea typeface="ヒラギノ角ゴ Pro W3"/>
              </a:rPr>
              <a:t>We looked at cases where a type 2 diabetes drug was the main suspected medication.</a:t>
            </a:r>
          </a:p>
          <a:p>
            <a:r>
              <a:rPr lang="en-US">
                <a:latin typeface="Myriad Pro"/>
                <a:ea typeface="ヒラギノ角ゴ Pro W3"/>
              </a:rPr>
              <a:t>We grouped each drug and its reported events by their mechanism class, so we could compare classes instead of single drugs.</a:t>
            </a:r>
          </a:p>
          <a:p>
            <a:r>
              <a:rPr lang="en-US">
                <a:latin typeface="Myriad Pro"/>
                <a:ea typeface="ヒラギノ角ゴ Pro W3"/>
              </a:rPr>
              <a:t>We summarized adverse events using broader categories based on MedDRA terms.</a:t>
            </a:r>
          </a:p>
          <a:p>
            <a:r>
              <a:rPr lang="en-US">
                <a:latin typeface="Myriad Pro"/>
                <a:ea typeface="ヒラギノ角ゴ Pro W3"/>
              </a:rPr>
              <a:t>To analyze safety patterns, we used simple descriptive summaries, looked at whether some events were reported more often with PRR and ROR, and checked basic time trends across classes.</a:t>
            </a:r>
          </a:p>
          <a:p>
            <a:endParaRPr lang="en-US" altLang="zh-CN">
              <a:latin typeface="Myriad Pr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587608-13D2-C092-0E5C-5010FC5F36E3}"/>
            </a:ext>
          </a:extLst>
        </p:cNvPr>
        <p:cNvGrpSpPr/>
        <p:nvPr/>
      </p:nvGrpSpPr>
      <p:grpSpPr>
        <a:xfrm>
          <a:off x="0" y="0"/>
          <a:ext cx="0" cy="0"/>
          <a:chOff x="0" y="0"/>
          <a:chExt cx="0" cy="0"/>
        </a:xfrm>
      </p:grpSpPr>
      <p:sp>
        <p:nvSpPr>
          <p:cNvPr id="10242" name="Rectangle 2">
            <a:extLst>
              <a:ext uri="{FF2B5EF4-FFF2-40B4-BE49-F238E27FC236}">
                <a16:creationId xmlns:a16="http://schemas.microsoft.com/office/drawing/2014/main" id="{CC468698-C348-A58D-3308-38EC665609DF}"/>
              </a:ext>
            </a:extLst>
          </p:cNvPr>
          <p:cNvSpPr>
            <a:spLocks noGrp="1" noRot="1" noChangeAspect="1" noChangeArrowheads="1" noTextEdit="1"/>
          </p:cNvSpPr>
          <p:nvPr>
            <p:ph type="sldImg"/>
          </p:nvPr>
        </p:nvSpPr>
        <p:spPr>
          <a:ln/>
        </p:spPr>
      </p:sp>
      <p:sp>
        <p:nvSpPr>
          <p:cNvPr id="10243" name="Rectangle 3">
            <a:extLst>
              <a:ext uri="{FF2B5EF4-FFF2-40B4-BE49-F238E27FC236}">
                <a16:creationId xmlns:a16="http://schemas.microsoft.com/office/drawing/2014/main" id="{BDAD3D43-4509-991E-1C64-0A89FB58038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Myriad Pro" charset="0"/>
              <a:ea typeface="ヒラギノ角ゴ Pro W3" charset="-128"/>
            </a:endParaRPr>
          </a:p>
        </p:txBody>
      </p:sp>
    </p:spTree>
    <p:extLst>
      <p:ext uri="{BB962C8B-B14F-4D97-AF65-F5344CB8AC3E}">
        <p14:creationId xmlns:p14="http://schemas.microsoft.com/office/powerpoint/2010/main" val="4207802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73FAC8-5B04-6171-AF7D-95B4A4418FDB}"/>
            </a:ext>
          </a:extLst>
        </p:cNvPr>
        <p:cNvGrpSpPr/>
        <p:nvPr/>
      </p:nvGrpSpPr>
      <p:grpSpPr>
        <a:xfrm>
          <a:off x="0" y="0"/>
          <a:ext cx="0" cy="0"/>
          <a:chOff x="0" y="0"/>
          <a:chExt cx="0" cy="0"/>
        </a:xfrm>
      </p:grpSpPr>
      <p:sp>
        <p:nvSpPr>
          <p:cNvPr id="10242" name="Rectangle 2">
            <a:extLst>
              <a:ext uri="{FF2B5EF4-FFF2-40B4-BE49-F238E27FC236}">
                <a16:creationId xmlns:a16="http://schemas.microsoft.com/office/drawing/2014/main" id="{2A000FC3-BF30-6100-601A-87B27F259949}"/>
              </a:ext>
            </a:extLst>
          </p:cNvPr>
          <p:cNvSpPr>
            <a:spLocks noGrp="1" noRot="1" noChangeAspect="1" noChangeArrowheads="1" noTextEdit="1"/>
          </p:cNvSpPr>
          <p:nvPr>
            <p:ph type="sldImg"/>
          </p:nvPr>
        </p:nvSpPr>
        <p:spPr>
          <a:ln/>
        </p:spPr>
      </p:sp>
      <p:sp>
        <p:nvSpPr>
          <p:cNvPr id="10243" name="Rectangle 3">
            <a:extLst>
              <a:ext uri="{FF2B5EF4-FFF2-40B4-BE49-F238E27FC236}">
                <a16:creationId xmlns:a16="http://schemas.microsoft.com/office/drawing/2014/main" id="{FF464D76-BB80-E62E-B11D-27A7A1D7DCA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Myriad Pro" charset="0"/>
              <a:ea typeface="ヒラギノ角ゴ Pro W3" charset="-128"/>
            </a:endParaRPr>
          </a:p>
        </p:txBody>
      </p:sp>
    </p:spTree>
    <p:extLst>
      <p:ext uri="{BB962C8B-B14F-4D97-AF65-F5344CB8AC3E}">
        <p14:creationId xmlns:p14="http://schemas.microsoft.com/office/powerpoint/2010/main" val="17079008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789A21-7EFA-B7B7-2897-498E6C76B3DD}"/>
            </a:ext>
          </a:extLst>
        </p:cNvPr>
        <p:cNvGrpSpPr/>
        <p:nvPr/>
      </p:nvGrpSpPr>
      <p:grpSpPr>
        <a:xfrm>
          <a:off x="0" y="0"/>
          <a:ext cx="0" cy="0"/>
          <a:chOff x="0" y="0"/>
          <a:chExt cx="0" cy="0"/>
        </a:xfrm>
      </p:grpSpPr>
      <p:sp>
        <p:nvSpPr>
          <p:cNvPr id="10242" name="Rectangle 2">
            <a:extLst>
              <a:ext uri="{FF2B5EF4-FFF2-40B4-BE49-F238E27FC236}">
                <a16:creationId xmlns:a16="http://schemas.microsoft.com/office/drawing/2014/main" id="{AF9EE99F-B78A-E3B7-8E4A-82CDCB24DE94}"/>
              </a:ext>
            </a:extLst>
          </p:cNvPr>
          <p:cNvSpPr>
            <a:spLocks noGrp="1" noRot="1" noChangeAspect="1" noChangeArrowheads="1" noTextEdit="1"/>
          </p:cNvSpPr>
          <p:nvPr>
            <p:ph type="sldImg"/>
          </p:nvPr>
        </p:nvSpPr>
        <p:spPr>
          <a:ln/>
        </p:spPr>
      </p:sp>
      <p:sp>
        <p:nvSpPr>
          <p:cNvPr id="10243" name="Rectangle 3">
            <a:extLst>
              <a:ext uri="{FF2B5EF4-FFF2-40B4-BE49-F238E27FC236}">
                <a16:creationId xmlns:a16="http://schemas.microsoft.com/office/drawing/2014/main" id="{BB9B7D64-6C69-70AE-2DA7-857FD305A5C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Myriad Pro"/>
                <a:ea typeface="ヒラギノ角ゴ Pro W3"/>
              </a:rPr>
              <a:t>Our project integrates multiple programming paradigms.</a:t>
            </a:r>
            <a:br>
              <a:rPr lang="en-US"/>
            </a:br>
            <a:r>
              <a:rPr lang="en-US">
                <a:latin typeface="Myriad Pro"/>
                <a:ea typeface="ヒラギノ角ゴ Pro W3"/>
              </a:rPr>
              <a:t> We automated FAERS data ingestion using command-line scripts, which ensured a fully reproducible pipeline. Functional programming with </a:t>
            </a:r>
            <a:r>
              <a:rPr lang="en-US" err="1">
                <a:latin typeface="Myriad Pro"/>
                <a:ea typeface="ヒラギノ角ゴ Pro W3"/>
              </a:rPr>
              <a:t>dplyr</a:t>
            </a:r>
            <a:r>
              <a:rPr lang="en-US">
                <a:latin typeface="Myriad Pro"/>
                <a:ea typeface="ヒラギノ角ゴ Pro W3"/>
              </a:rPr>
              <a:t> and </a:t>
            </a:r>
            <a:r>
              <a:rPr lang="en-US" err="1">
                <a:latin typeface="Myriad Pro"/>
                <a:ea typeface="ヒラギノ角ゴ Pro W3"/>
              </a:rPr>
              <a:t>purrr</a:t>
            </a:r>
            <a:r>
              <a:rPr lang="en-US">
                <a:latin typeface="Myriad Pro"/>
                <a:ea typeface="ヒラギノ角ゴ Pro W3"/>
              </a:rPr>
              <a:t> allowed us to build reusable cleaning and processing functions. We used object-oriented structures to encapsulate drug-level summaries and generate consistent plots and tables.</a:t>
            </a:r>
            <a:endParaRPr lang="zh-CN" altLang="en-US">
              <a:latin typeface="Myriad Pro"/>
            </a:endParaRPr>
          </a:p>
          <a:p>
            <a:r>
              <a:rPr lang="en-US"/>
              <a:t>For temporal trends, we applied machine-learning forecasting methods like ARIMA and Prophet. Finally, reactive programming in Shiny tied everything together, allowing real-time filtering, SQL queries, and interactive visualizations. This combination of paradigms reflects the full scope of modern data engineering and analysis in R.</a:t>
            </a:r>
          </a:p>
          <a:p>
            <a:endParaRPr lang="en-US" altLang="en-US">
              <a:latin typeface="Myriad Pro" charset="0"/>
              <a:ea typeface="ヒラギノ角ゴ Pro W3" charset="-128"/>
            </a:endParaRPr>
          </a:p>
        </p:txBody>
      </p:sp>
    </p:spTree>
    <p:extLst>
      <p:ext uri="{BB962C8B-B14F-4D97-AF65-F5344CB8AC3E}">
        <p14:creationId xmlns:p14="http://schemas.microsoft.com/office/powerpoint/2010/main" val="2904067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1E961C-EE4C-E8BD-6418-3E49E9FFD0D2}"/>
            </a:ext>
          </a:extLst>
        </p:cNvPr>
        <p:cNvGrpSpPr/>
        <p:nvPr/>
      </p:nvGrpSpPr>
      <p:grpSpPr>
        <a:xfrm>
          <a:off x="0" y="0"/>
          <a:ext cx="0" cy="0"/>
          <a:chOff x="0" y="0"/>
          <a:chExt cx="0" cy="0"/>
        </a:xfrm>
      </p:grpSpPr>
      <p:sp>
        <p:nvSpPr>
          <p:cNvPr id="8194" name="Rectangle 2">
            <a:extLst>
              <a:ext uri="{FF2B5EF4-FFF2-40B4-BE49-F238E27FC236}">
                <a16:creationId xmlns:a16="http://schemas.microsoft.com/office/drawing/2014/main" id="{E6B889D0-315E-5BD1-9EE5-5D8292CE31B8}"/>
              </a:ext>
            </a:extLst>
          </p:cNvPr>
          <p:cNvSpPr>
            <a:spLocks noGrp="1" noRot="1" noChangeAspect="1" noChangeArrowheads="1" noTextEdit="1"/>
          </p:cNvSpPr>
          <p:nvPr>
            <p:ph type="sldImg"/>
          </p:nvPr>
        </p:nvSpPr>
        <p:spPr>
          <a:ln/>
        </p:spPr>
      </p:sp>
      <p:sp>
        <p:nvSpPr>
          <p:cNvPr id="8195" name="Rectangle 3">
            <a:extLst>
              <a:ext uri="{FF2B5EF4-FFF2-40B4-BE49-F238E27FC236}">
                <a16:creationId xmlns:a16="http://schemas.microsoft.com/office/drawing/2014/main" id="{F2F7C109-3D31-F23B-493B-B49A2FD0AD1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t>“We also faced several technical challenges when building the system.</a:t>
            </a:r>
            <a:endParaRPr lang="zh-CN" altLang="en-US"/>
          </a:p>
          <a:p>
            <a:r>
              <a:rPr lang="en-US"/>
              <a:t>The first is the </a:t>
            </a:r>
            <a:r>
              <a:rPr lang="en-US" b="1"/>
              <a:t>large database size</a:t>
            </a:r>
            <a:r>
              <a:rPr lang="en-US"/>
              <a:t>. FAERS includes multi-million reports, so reading everything directly into R would exceed memory. To solve this, we pushed most operations into the database layer, enabling scalable processing.</a:t>
            </a:r>
          </a:p>
          <a:p>
            <a:r>
              <a:rPr lang="en-US">
                <a:latin typeface="Myriad Pro"/>
                <a:ea typeface="ヒラギノ角ゴ Pro W3"/>
              </a:rPr>
              <a:t>The second challenge is </a:t>
            </a:r>
            <a:r>
              <a:rPr lang="en-US" b="1">
                <a:latin typeface="Myriad Pro"/>
                <a:ea typeface="ヒラギノ角ゴ Pro W3"/>
              </a:rPr>
              <a:t>drug name normalization</a:t>
            </a:r>
            <a:r>
              <a:rPr lang="en-US">
                <a:latin typeface="Myriad Pro"/>
                <a:ea typeface="ヒラギノ角ゴ Pro W3"/>
              </a:rPr>
              <a:t>. FAERS drug names are extremely heterogeneous—different spellings, abbreviations, brand vs generic. We integrated the </a:t>
            </a:r>
            <a:r>
              <a:rPr lang="en-US" b="1" err="1">
                <a:latin typeface="Myriad Pro"/>
                <a:ea typeface="ヒラギノ角ゴ Pro W3"/>
              </a:rPr>
              <a:t>RxNorm</a:t>
            </a:r>
            <a:r>
              <a:rPr lang="en-US" b="1">
                <a:latin typeface="Myriad Pro"/>
                <a:ea typeface="ヒラギノ角ゴ Pro W3"/>
              </a:rPr>
              <a:t> API</a:t>
            </a:r>
            <a:r>
              <a:rPr lang="en-US">
                <a:latin typeface="Myriad Pro"/>
                <a:ea typeface="ヒラギノ角ゴ Pro W3"/>
              </a:rPr>
              <a:t> to standardize names, but had to manage API rate limits, network delays, and caching for reproducibility.</a:t>
            </a:r>
          </a:p>
          <a:p>
            <a:r>
              <a:rPr lang="en-US">
                <a:latin typeface="Myriad Pro"/>
                <a:ea typeface="ヒラギノ角ゴ Pro W3"/>
              </a:rPr>
              <a:t>The third challenge is </a:t>
            </a:r>
            <a:r>
              <a:rPr lang="en-US" b="1">
                <a:latin typeface="Myriad Pro"/>
                <a:ea typeface="ヒラギノ角ゴ Pro W3"/>
              </a:rPr>
              <a:t>adverse event classification without official MedDRA SOC</a:t>
            </a:r>
            <a:r>
              <a:rPr lang="en-US">
                <a:latin typeface="Myriad Pro"/>
                <a:ea typeface="ヒラギノ角ゴ Pro W3"/>
              </a:rPr>
              <a:t>. Because MedDRA is licensed and we could not directly access the PT–SOC mapping, we had to build our own SOC dictionary from literature and expert-informed mappings so that organ-level analysis is still possible.</a:t>
            </a:r>
          </a:p>
          <a:p>
            <a:r>
              <a:rPr lang="en-US">
                <a:latin typeface="Myriad Pro"/>
                <a:ea typeface="ヒラギノ角ゴ Pro W3"/>
              </a:rPr>
              <a:t>These challenges shaped how we designed the final pipeline.”</a:t>
            </a:r>
          </a:p>
          <a:p>
            <a:endParaRPr lang="en-US" altLang="en-US">
              <a:latin typeface="Myriad Pro" charset="0"/>
              <a:ea typeface="ヒラギノ角ゴ Pro W3" charset="-128"/>
            </a:endParaRPr>
          </a:p>
        </p:txBody>
      </p:sp>
    </p:spTree>
    <p:extLst>
      <p:ext uri="{BB962C8B-B14F-4D97-AF65-F5344CB8AC3E}">
        <p14:creationId xmlns:p14="http://schemas.microsoft.com/office/powerpoint/2010/main" val="3261472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F2C1ED-A129-43D2-454E-6E0288953BD7}"/>
            </a:ext>
          </a:extLst>
        </p:cNvPr>
        <p:cNvGrpSpPr/>
        <p:nvPr/>
      </p:nvGrpSpPr>
      <p:grpSpPr>
        <a:xfrm>
          <a:off x="0" y="0"/>
          <a:ext cx="0" cy="0"/>
          <a:chOff x="0" y="0"/>
          <a:chExt cx="0" cy="0"/>
        </a:xfrm>
      </p:grpSpPr>
      <p:sp>
        <p:nvSpPr>
          <p:cNvPr id="12290" name="Slide Image Placeholder 1">
            <a:extLst>
              <a:ext uri="{FF2B5EF4-FFF2-40B4-BE49-F238E27FC236}">
                <a16:creationId xmlns:a16="http://schemas.microsoft.com/office/drawing/2014/main" id="{6C4C8C9E-0C87-B44C-C9D4-9E5FEBA81F0B}"/>
              </a:ext>
            </a:extLst>
          </p:cNvPr>
          <p:cNvSpPr>
            <a:spLocks noGrp="1" noRot="1" noChangeAspect="1" noChangeArrowheads="1" noTextEdit="1"/>
          </p:cNvSpPr>
          <p:nvPr>
            <p:ph type="sldImg"/>
          </p:nvPr>
        </p:nvSpPr>
        <p:spPr>
          <a:ln/>
        </p:spPr>
      </p:sp>
      <p:sp>
        <p:nvSpPr>
          <p:cNvPr id="12291" name="Notes Placeholder 2">
            <a:extLst>
              <a:ext uri="{FF2B5EF4-FFF2-40B4-BE49-F238E27FC236}">
                <a16:creationId xmlns:a16="http://schemas.microsoft.com/office/drawing/2014/main" id="{F6B2FD73-98C5-D97A-0825-5D454FC6706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Myriad Pro" charset="0"/>
              <a:ea typeface="ヒラギノ角ゴ Pro W3" charset="-128"/>
            </a:endParaRPr>
          </a:p>
        </p:txBody>
      </p:sp>
    </p:spTree>
    <p:extLst>
      <p:ext uri="{BB962C8B-B14F-4D97-AF65-F5344CB8AC3E}">
        <p14:creationId xmlns:p14="http://schemas.microsoft.com/office/powerpoint/2010/main" val="1213929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4E33E-6AF8-A52E-8B50-A238CEB77205}"/>
            </a:ext>
          </a:extLst>
        </p:cNvPr>
        <p:cNvGrpSpPr/>
        <p:nvPr/>
      </p:nvGrpSpPr>
      <p:grpSpPr>
        <a:xfrm>
          <a:off x="0" y="0"/>
          <a:ext cx="0" cy="0"/>
          <a:chOff x="0" y="0"/>
          <a:chExt cx="0" cy="0"/>
        </a:xfrm>
      </p:grpSpPr>
      <p:sp>
        <p:nvSpPr>
          <p:cNvPr id="12290" name="Slide Image Placeholder 1">
            <a:extLst>
              <a:ext uri="{FF2B5EF4-FFF2-40B4-BE49-F238E27FC236}">
                <a16:creationId xmlns:a16="http://schemas.microsoft.com/office/drawing/2014/main" id="{0F1DB161-C62F-8DA9-7B22-7B38CF8B8CF2}"/>
              </a:ext>
            </a:extLst>
          </p:cNvPr>
          <p:cNvSpPr>
            <a:spLocks noGrp="1" noRot="1" noChangeAspect="1" noChangeArrowheads="1" noTextEdit="1"/>
          </p:cNvSpPr>
          <p:nvPr>
            <p:ph type="sldImg"/>
          </p:nvPr>
        </p:nvSpPr>
        <p:spPr>
          <a:ln/>
        </p:spPr>
      </p:sp>
      <p:sp>
        <p:nvSpPr>
          <p:cNvPr id="12291" name="Notes Placeholder 2">
            <a:extLst>
              <a:ext uri="{FF2B5EF4-FFF2-40B4-BE49-F238E27FC236}">
                <a16:creationId xmlns:a16="http://schemas.microsoft.com/office/drawing/2014/main" id="{6EEA3DC3-E28C-D6FC-CFCA-D0147578CFE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Myriad Pro"/>
                <a:ea typeface="ヒラギノ角ゴ Pro W3"/>
              </a:rPr>
              <a:t>Next, I’ll walk through the mechanism comparison section of our dashboard.</a:t>
            </a:r>
            <a:br>
              <a:rPr lang="en-US"/>
            </a:br>
            <a:r>
              <a:rPr lang="en-US">
                <a:latin typeface="Myriad Pro"/>
                <a:ea typeface="ヒラギノ角ゴ Pro W3"/>
              </a:rPr>
              <a:t> This page helps users see how adverse events differ across major diabetes drug classes.</a:t>
            </a:r>
            <a:br>
              <a:rPr lang="en-US"/>
            </a:br>
            <a:r>
              <a:rPr lang="en-US">
                <a:latin typeface="Myriad Pro"/>
                <a:ea typeface="ヒラギノ角ゴ Pro W3"/>
              </a:rPr>
              <a:t> The heatmap on the right shows how often different events appear in each class. Users can adjust how many PTs are shown, so they can focus on the most common events or look at a wider set.</a:t>
            </a:r>
            <a:br>
              <a:rPr lang="en-US"/>
            </a:br>
            <a:r>
              <a:rPr lang="en-US">
                <a:latin typeface="Myriad Pro"/>
                <a:ea typeface="ヒラギノ角ゴ Pro W3"/>
              </a:rPr>
              <a:t> From this view, we can already see clear differences. For example, GLP-1 drugs have more stomach-related events, while SGLT2 inhibitors show more metabolic and infection-related events.</a:t>
            </a:r>
            <a:endParaRPr lang="zh-CN" altLang="en-US">
              <a:latin typeface="Myriad Pro"/>
            </a:endParaRPr>
          </a:p>
          <a:p>
            <a:endParaRPr lang="en-US">
              <a:latin typeface="Myriad Pro"/>
              <a:ea typeface="ヒラギノ角ゴ Pro W3"/>
            </a:endParaRPr>
          </a:p>
        </p:txBody>
      </p:sp>
    </p:spTree>
    <p:extLst>
      <p:ext uri="{BB962C8B-B14F-4D97-AF65-F5344CB8AC3E}">
        <p14:creationId xmlns:p14="http://schemas.microsoft.com/office/powerpoint/2010/main" val="31543538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rgbClr val="0E54B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56D20FA-FD89-471B-F133-F5CF7AC41DAD}"/>
              </a:ext>
            </a:extLst>
          </p:cNvPr>
          <p:cNvSpPr>
            <a:spLocks noChangeArrowheads="1"/>
          </p:cNvSpPr>
          <p:nvPr/>
        </p:nvSpPr>
        <p:spPr bwMode="auto">
          <a:xfrm flipV="1">
            <a:off x="474663" y="4271963"/>
            <a:ext cx="8669337" cy="34925"/>
          </a:xfrm>
          <a:prstGeom prst="rect">
            <a:avLst/>
          </a:prstGeom>
          <a:solidFill>
            <a:schemeClr val="accent1"/>
          </a:solidFill>
          <a:ln>
            <a:noFill/>
          </a:ln>
        </p:spPr>
        <p:txBody>
          <a:bodyPr wrap="none" anchor="ctr"/>
          <a:lstStyle>
            <a:lvl1pPr>
              <a:defRPr sz="2400">
                <a:solidFill>
                  <a:schemeClr val="tx1"/>
                </a:solidFill>
                <a:latin typeface="Times" charset="0"/>
                <a:ea typeface="ヒラギノ角ゴ Pro W3" charset="-128"/>
              </a:defRPr>
            </a:lvl1pPr>
            <a:lvl2pPr marL="742950" indent="-285750">
              <a:defRPr sz="2400">
                <a:solidFill>
                  <a:schemeClr val="tx1"/>
                </a:solidFill>
                <a:latin typeface="Times" charset="0"/>
                <a:ea typeface="ヒラギノ角ゴ Pro W3" charset="-128"/>
              </a:defRPr>
            </a:lvl2pPr>
            <a:lvl3pPr marL="1143000" indent="-228600">
              <a:defRPr sz="2400">
                <a:solidFill>
                  <a:schemeClr val="tx1"/>
                </a:solidFill>
                <a:latin typeface="Times" charset="0"/>
                <a:ea typeface="ヒラギノ角ゴ Pro W3" charset="-128"/>
              </a:defRPr>
            </a:lvl3pPr>
            <a:lvl4pPr marL="1600200" indent="-228600">
              <a:defRPr sz="2400">
                <a:solidFill>
                  <a:schemeClr val="tx1"/>
                </a:solidFill>
                <a:latin typeface="Times" charset="0"/>
                <a:ea typeface="ヒラギノ角ゴ Pro W3" charset="-128"/>
              </a:defRPr>
            </a:lvl4pPr>
            <a:lvl5pPr marL="2057400" indent="-228600">
              <a:defRPr sz="2400">
                <a:solidFill>
                  <a:schemeClr val="tx1"/>
                </a:solidFill>
                <a:latin typeface="Times"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charset="0"/>
                <a:ea typeface="ヒラギノ角ゴ Pro W3" charset="-128"/>
              </a:defRPr>
            </a:lvl9pPr>
          </a:lstStyle>
          <a:p>
            <a:pPr>
              <a:defRPr/>
            </a:pPr>
            <a:endParaRPr lang="en-US" altLang="en-US"/>
          </a:p>
        </p:txBody>
      </p:sp>
      <p:pic>
        <p:nvPicPr>
          <p:cNvPr id="3" name="Picture 6" descr="jhsph_Logo_White">
            <a:extLst>
              <a:ext uri="{FF2B5EF4-FFF2-40B4-BE49-F238E27FC236}">
                <a16:creationId xmlns:a16="http://schemas.microsoft.com/office/drawing/2014/main" id="{EA4138B2-9508-295C-068C-BE1FD9E3AC2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0500" y="158750"/>
            <a:ext cx="3968750" cy="1163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4" name="Rectangle 2"/>
          <p:cNvSpPr>
            <a:spLocks noGrp="1" noChangeArrowheads="1"/>
          </p:cNvSpPr>
          <p:nvPr>
            <p:ph type="subTitle" idx="1"/>
          </p:nvPr>
        </p:nvSpPr>
        <p:spPr>
          <a:xfrm>
            <a:off x="363538" y="4498975"/>
            <a:ext cx="8216900" cy="1752600"/>
          </a:xfrm>
        </p:spPr>
        <p:txBody>
          <a:bodyPr/>
          <a:lstStyle>
            <a:lvl1pPr marL="0" indent="0">
              <a:buFont typeface="Wingdings" pitchFamily="2" charset="2"/>
              <a:buNone/>
              <a:defRPr>
                <a:solidFill>
                  <a:srgbClr val="FFE0B3"/>
                </a:solidFill>
              </a:defRPr>
            </a:lvl1pPr>
          </a:lstStyle>
          <a:p>
            <a:r>
              <a:rPr lang="en-US"/>
              <a:t>Click to edit Master subtitle style</a:t>
            </a:r>
          </a:p>
        </p:txBody>
      </p:sp>
      <p:sp>
        <p:nvSpPr>
          <p:cNvPr id="38916" name="Rectangle 4"/>
          <p:cNvSpPr>
            <a:spLocks noGrp="1" noChangeArrowheads="1"/>
          </p:cNvSpPr>
          <p:nvPr>
            <p:ph type="ctrTitle"/>
          </p:nvPr>
        </p:nvSpPr>
        <p:spPr>
          <a:xfrm>
            <a:off x="363538" y="2597150"/>
            <a:ext cx="8216900" cy="1468438"/>
          </a:xfrm>
        </p:spPr>
        <p:txBody>
          <a:bodyPr lIns="91418" tIns="45710" rIns="91418" bIns="45710"/>
          <a:lstStyle>
            <a:lvl1pPr>
              <a:defRPr sz="3900"/>
            </a:lvl1pPr>
          </a:lstStyle>
          <a:p>
            <a:r>
              <a:rPr lang="en-US"/>
              <a:t>Click to edit Master title style</a:t>
            </a:r>
          </a:p>
        </p:txBody>
      </p:sp>
    </p:spTree>
    <p:extLst>
      <p:ext uri="{BB962C8B-B14F-4D97-AF65-F5344CB8AC3E}">
        <p14:creationId xmlns:p14="http://schemas.microsoft.com/office/powerpoint/2010/main" val="1126255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n-US"/>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Rectangle 6">
            <a:extLst>
              <a:ext uri="{FF2B5EF4-FFF2-40B4-BE49-F238E27FC236}">
                <a16:creationId xmlns:a16="http://schemas.microsoft.com/office/drawing/2014/main" id="{7A5ACDB2-999F-8992-5CDA-8DDCA3DF311E}"/>
              </a:ext>
            </a:extLst>
          </p:cNvPr>
          <p:cNvSpPr>
            <a:spLocks noGrp="1" noChangeArrowheads="1"/>
          </p:cNvSpPr>
          <p:nvPr>
            <p:ph type="sldNum" sz="quarter" idx="10"/>
          </p:nvPr>
        </p:nvSpPr>
        <p:spPr>
          <a:ln/>
        </p:spPr>
        <p:txBody>
          <a:bodyPr/>
          <a:lstStyle>
            <a:lvl1pPr>
              <a:defRPr/>
            </a:lvl1pPr>
          </a:lstStyle>
          <a:p>
            <a:pPr>
              <a:defRPr/>
            </a:pPr>
            <a:fld id="{95EAAB8D-8E98-41F2-A368-583989795702}" type="slidenum">
              <a:rPr lang="en-US" altLang="en-US"/>
              <a:pPr>
                <a:defRPr/>
              </a:pPr>
              <a:t>‹#›</a:t>
            </a:fld>
            <a:endParaRPr lang="en-US" altLang="en-US"/>
          </a:p>
        </p:txBody>
      </p:sp>
    </p:spTree>
    <p:extLst>
      <p:ext uri="{BB962C8B-B14F-4D97-AF65-F5344CB8AC3E}">
        <p14:creationId xmlns:p14="http://schemas.microsoft.com/office/powerpoint/2010/main" val="2641990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99250" y="185738"/>
            <a:ext cx="2097088" cy="6224587"/>
          </a:xfrm>
        </p:spPr>
        <p:txBody>
          <a:bodyPr vert="eaVert"/>
          <a:lstStyle/>
          <a:p>
            <a:r>
              <a:rPr lang="es-ES"/>
              <a:t>Haga clic para modificar el estilo de título del patrón</a:t>
            </a:r>
            <a:endParaRPr lang="en-US"/>
          </a:p>
        </p:txBody>
      </p:sp>
      <p:sp>
        <p:nvSpPr>
          <p:cNvPr id="3" name="2 Marcador de texto vertical"/>
          <p:cNvSpPr>
            <a:spLocks noGrp="1"/>
          </p:cNvSpPr>
          <p:nvPr>
            <p:ph type="body" orient="vert" idx="1"/>
          </p:nvPr>
        </p:nvSpPr>
        <p:spPr>
          <a:xfrm>
            <a:off x="404813" y="185738"/>
            <a:ext cx="6142037" cy="6224587"/>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Rectangle 6">
            <a:extLst>
              <a:ext uri="{FF2B5EF4-FFF2-40B4-BE49-F238E27FC236}">
                <a16:creationId xmlns:a16="http://schemas.microsoft.com/office/drawing/2014/main" id="{AF9FCE68-E8C1-EAFF-FF5C-0319180FF737}"/>
              </a:ext>
            </a:extLst>
          </p:cNvPr>
          <p:cNvSpPr>
            <a:spLocks noGrp="1" noChangeArrowheads="1"/>
          </p:cNvSpPr>
          <p:nvPr>
            <p:ph type="sldNum" sz="quarter" idx="10"/>
          </p:nvPr>
        </p:nvSpPr>
        <p:spPr>
          <a:ln/>
        </p:spPr>
        <p:txBody>
          <a:bodyPr/>
          <a:lstStyle>
            <a:lvl1pPr>
              <a:defRPr/>
            </a:lvl1pPr>
          </a:lstStyle>
          <a:p>
            <a:pPr>
              <a:defRPr/>
            </a:pPr>
            <a:fld id="{AF22DB66-E140-420D-AC0D-9F9A9129E51C}" type="slidenum">
              <a:rPr lang="en-US" altLang="en-US"/>
              <a:pPr>
                <a:defRPr/>
              </a:pPr>
              <a:t>‹#›</a:t>
            </a:fld>
            <a:endParaRPr lang="en-US" altLang="en-US"/>
          </a:p>
        </p:txBody>
      </p:sp>
    </p:spTree>
    <p:extLst>
      <p:ext uri="{BB962C8B-B14F-4D97-AF65-F5344CB8AC3E}">
        <p14:creationId xmlns:p14="http://schemas.microsoft.com/office/powerpoint/2010/main" val="21876414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ítulo y tabla">
    <p:spTree>
      <p:nvGrpSpPr>
        <p:cNvPr id="1" name=""/>
        <p:cNvGrpSpPr/>
        <p:nvPr/>
      </p:nvGrpSpPr>
      <p:grpSpPr>
        <a:xfrm>
          <a:off x="0" y="0"/>
          <a:ext cx="0" cy="0"/>
          <a:chOff x="0" y="0"/>
          <a:chExt cx="0" cy="0"/>
        </a:xfrm>
      </p:grpSpPr>
      <p:sp>
        <p:nvSpPr>
          <p:cNvPr id="2" name="1 Título"/>
          <p:cNvSpPr>
            <a:spLocks noGrp="1"/>
          </p:cNvSpPr>
          <p:nvPr>
            <p:ph type="title"/>
          </p:nvPr>
        </p:nvSpPr>
        <p:spPr>
          <a:xfrm>
            <a:off x="404813" y="185738"/>
            <a:ext cx="8391525" cy="439737"/>
          </a:xfrm>
        </p:spPr>
        <p:txBody>
          <a:bodyPr/>
          <a:lstStyle/>
          <a:p>
            <a:r>
              <a:rPr lang="es-ES"/>
              <a:t>Haga clic para modificar el estilo de título del patrón</a:t>
            </a:r>
            <a:endParaRPr lang="en-US"/>
          </a:p>
        </p:txBody>
      </p:sp>
      <p:sp>
        <p:nvSpPr>
          <p:cNvPr id="3" name="2 Marcador de tabla"/>
          <p:cNvSpPr>
            <a:spLocks noGrp="1"/>
          </p:cNvSpPr>
          <p:nvPr>
            <p:ph type="tbl" idx="1"/>
          </p:nvPr>
        </p:nvSpPr>
        <p:spPr>
          <a:xfrm>
            <a:off x="404813" y="885825"/>
            <a:ext cx="8391525" cy="5524500"/>
          </a:xfrm>
        </p:spPr>
        <p:txBody>
          <a:bodyPr/>
          <a:lstStyle/>
          <a:p>
            <a:pPr lvl="0"/>
            <a:endParaRPr lang="en-US" noProof="0"/>
          </a:p>
        </p:txBody>
      </p:sp>
      <p:sp>
        <p:nvSpPr>
          <p:cNvPr id="4" name="Rectangle 6">
            <a:extLst>
              <a:ext uri="{FF2B5EF4-FFF2-40B4-BE49-F238E27FC236}">
                <a16:creationId xmlns:a16="http://schemas.microsoft.com/office/drawing/2014/main" id="{F5F1738C-3788-3B87-48E3-48B4F59E5FC2}"/>
              </a:ext>
            </a:extLst>
          </p:cNvPr>
          <p:cNvSpPr>
            <a:spLocks noGrp="1" noChangeArrowheads="1"/>
          </p:cNvSpPr>
          <p:nvPr>
            <p:ph type="sldNum" sz="quarter" idx="10"/>
          </p:nvPr>
        </p:nvSpPr>
        <p:spPr>
          <a:ln/>
        </p:spPr>
        <p:txBody>
          <a:bodyPr/>
          <a:lstStyle>
            <a:lvl1pPr>
              <a:defRPr/>
            </a:lvl1pPr>
          </a:lstStyle>
          <a:p>
            <a:pPr>
              <a:defRPr/>
            </a:pPr>
            <a:fld id="{08AF9C72-2544-4B5B-98FF-0733EC46F7A3}" type="slidenum">
              <a:rPr lang="en-US" altLang="en-US"/>
              <a:pPr>
                <a:defRPr/>
              </a:pPr>
              <a:t>‹#›</a:t>
            </a:fld>
            <a:endParaRPr lang="en-US" altLang="en-US"/>
          </a:p>
        </p:txBody>
      </p:sp>
    </p:spTree>
    <p:extLst>
      <p:ext uri="{BB962C8B-B14F-4D97-AF65-F5344CB8AC3E}">
        <p14:creationId xmlns:p14="http://schemas.microsoft.com/office/powerpoint/2010/main" val="335872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n-US"/>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Rectangle 6">
            <a:extLst>
              <a:ext uri="{FF2B5EF4-FFF2-40B4-BE49-F238E27FC236}">
                <a16:creationId xmlns:a16="http://schemas.microsoft.com/office/drawing/2014/main" id="{E28FC000-C414-41AC-09D6-74B961CC7BA2}"/>
              </a:ext>
            </a:extLst>
          </p:cNvPr>
          <p:cNvSpPr>
            <a:spLocks noGrp="1" noChangeArrowheads="1"/>
          </p:cNvSpPr>
          <p:nvPr>
            <p:ph type="sldNum" sz="quarter" idx="10"/>
          </p:nvPr>
        </p:nvSpPr>
        <p:spPr>
          <a:ln/>
        </p:spPr>
        <p:txBody>
          <a:bodyPr/>
          <a:lstStyle>
            <a:lvl1pPr>
              <a:defRPr/>
            </a:lvl1pPr>
          </a:lstStyle>
          <a:p>
            <a:pPr>
              <a:defRPr/>
            </a:pPr>
            <a:fld id="{06CE480F-759A-4815-964C-9B97D5BFB0FC}" type="slidenum">
              <a:rPr lang="en-US" altLang="en-US"/>
              <a:pPr>
                <a:defRPr/>
              </a:pPr>
              <a:t>‹#›</a:t>
            </a:fld>
            <a:endParaRPr lang="en-US" altLang="en-US"/>
          </a:p>
        </p:txBody>
      </p:sp>
    </p:spTree>
    <p:extLst>
      <p:ext uri="{BB962C8B-B14F-4D97-AF65-F5344CB8AC3E}">
        <p14:creationId xmlns:p14="http://schemas.microsoft.com/office/powerpoint/2010/main" val="267421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endParaRPr lang="en-US"/>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
              <a:t>Haga clic para modificar el estilo de texto del patrón</a:t>
            </a:r>
          </a:p>
        </p:txBody>
      </p:sp>
      <p:sp>
        <p:nvSpPr>
          <p:cNvPr id="4" name="Rectangle 6">
            <a:extLst>
              <a:ext uri="{FF2B5EF4-FFF2-40B4-BE49-F238E27FC236}">
                <a16:creationId xmlns:a16="http://schemas.microsoft.com/office/drawing/2014/main" id="{E1678AD0-8C3A-7371-21F1-8F0C883A0720}"/>
              </a:ext>
            </a:extLst>
          </p:cNvPr>
          <p:cNvSpPr>
            <a:spLocks noGrp="1" noChangeArrowheads="1"/>
          </p:cNvSpPr>
          <p:nvPr>
            <p:ph type="sldNum" sz="quarter" idx="10"/>
          </p:nvPr>
        </p:nvSpPr>
        <p:spPr>
          <a:ln/>
        </p:spPr>
        <p:txBody>
          <a:bodyPr/>
          <a:lstStyle>
            <a:lvl1pPr>
              <a:defRPr/>
            </a:lvl1pPr>
          </a:lstStyle>
          <a:p>
            <a:pPr>
              <a:defRPr/>
            </a:pPr>
            <a:fld id="{295CF406-D46F-48A9-9BD9-739D2E24DD41}" type="slidenum">
              <a:rPr lang="en-US" altLang="en-US"/>
              <a:pPr>
                <a:defRPr/>
              </a:pPr>
              <a:t>‹#›</a:t>
            </a:fld>
            <a:endParaRPr lang="en-US" altLang="en-US"/>
          </a:p>
        </p:txBody>
      </p:sp>
    </p:spTree>
    <p:extLst>
      <p:ext uri="{BB962C8B-B14F-4D97-AF65-F5344CB8AC3E}">
        <p14:creationId xmlns:p14="http://schemas.microsoft.com/office/powerpoint/2010/main" val="3850037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n-US"/>
          </a:p>
        </p:txBody>
      </p:sp>
      <p:sp>
        <p:nvSpPr>
          <p:cNvPr id="3" name="2 Marcador de contenido"/>
          <p:cNvSpPr>
            <a:spLocks noGrp="1"/>
          </p:cNvSpPr>
          <p:nvPr>
            <p:ph sz="half" idx="1"/>
          </p:nvPr>
        </p:nvSpPr>
        <p:spPr>
          <a:xfrm>
            <a:off x="404813" y="885825"/>
            <a:ext cx="4119562" cy="55245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3 Marcador de contenido"/>
          <p:cNvSpPr>
            <a:spLocks noGrp="1"/>
          </p:cNvSpPr>
          <p:nvPr>
            <p:ph sz="half" idx="2"/>
          </p:nvPr>
        </p:nvSpPr>
        <p:spPr>
          <a:xfrm>
            <a:off x="4676775" y="885825"/>
            <a:ext cx="4119563" cy="55245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Rectangle 6">
            <a:extLst>
              <a:ext uri="{FF2B5EF4-FFF2-40B4-BE49-F238E27FC236}">
                <a16:creationId xmlns:a16="http://schemas.microsoft.com/office/drawing/2014/main" id="{05B26FFD-D35C-B217-BBFD-3CCDE4628D18}"/>
              </a:ext>
            </a:extLst>
          </p:cNvPr>
          <p:cNvSpPr>
            <a:spLocks noGrp="1" noChangeArrowheads="1"/>
          </p:cNvSpPr>
          <p:nvPr>
            <p:ph type="sldNum" sz="quarter" idx="10"/>
          </p:nvPr>
        </p:nvSpPr>
        <p:spPr>
          <a:ln/>
        </p:spPr>
        <p:txBody>
          <a:bodyPr/>
          <a:lstStyle>
            <a:lvl1pPr>
              <a:defRPr/>
            </a:lvl1pPr>
          </a:lstStyle>
          <a:p>
            <a:pPr>
              <a:defRPr/>
            </a:pPr>
            <a:fld id="{3ABCD32A-DB45-42F8-AE19-93D0AFF8EBE5}" type="slidenum">
              <a:rPr lang="en-US" altLang="en-US"/>
              <a:pPr>
                <a:defRPr/>
              </a:pPr>
              <a:t>‹#›</a:t>
            </a:fld>
            <a:endParaRPr lang="en-US" altLang="en-US"/>
          </a:p>
        </p:txBody>
      </p:sp>
    </p:spTree>
    <p:extLst>
      <p:ext uri="{BB962C8B-B14F-4D97-AF65-F5344CB8AC3E}">
        <p14:creationId xmlns:p14="http://schemas.microsoft.com/office/powerpoint/2010/main" val="3092904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p:spPr>
        <p:txBody>
          <a:bodyPr/>
          <a:lstStyle>
            <a:lvl1pPr>
              <a:defRPr/>
            </a:lvl1pPr>
          </a:lstStyle>
          <a:p>
            <a:r>
              <a:rPr lang="es-ES"/>
              <a:t>Haga clic para modificar el estilo de título del patrón</a:t>
            </a:r>
            <a:endParaRPr lang="en-US"/>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Rectangle 6">
            <a:extLst>
              <a:ext uri="{FF2B5EF4-FFF2-40B4-BE49-F238E27FC236}">
                <a16:creationId xmlns:a16="http://schemas.microsoft.com/office/drawing/2014/main" id="{F35EC4B4-40AE-CBF8-C472-F47563A1C6DD}"/>
              </a:ext>
            </a:extLst>
          </p:cNvPr>
          <p:cNvSpPr>
            <a:spLocks noGrp="1" noChangeArrowheads="1"/>
          </p:cNvSpPr>
          <p:nvPr>
            <p:ph type="sldNum" sz="quarter" idx="10"/>
          </p:nvPr>
        </p:nvSpPr>
        <p:spPr>
          <a:ln/>
        </p:spPr>
        <p:txBody>
          <a:bodyPr/>
          <a:lstStyle>
            <a:lvl1pPr>
              <a:defRPr/>
            </a:lvl1pPr>
          </a:lstStyle>
          <a:p>
            <a:pPr>
              <a:defRPr/>
            </a:pPr>
            <a:fld id="{91AD9726-8E92-4B06-AEE2-BFF7F6B0B217}" type="slidenum">
              <a:rPr lang="en-US" altLang="en-US"/>
              <a:pPr>
                <a:defRPr/>
              </a:pPr>
              <a:t>‹#›</a:t>
            </a:fld>
            <a:endParaRPr lang="en-US" altLang="en-US"/>
          </a:p>
        </p:txBody>
      </p:sp>
    </p:spTree>
    <p:extLst>
      <p:ext uri="{BB962C8B-B14F-4D97-AF65-F5344CB8AC3E}">
        <p14:creationId xmlns:p14="http://schemas.microsoft.com/office/powerpoint/2010/main" val="2732733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n-US"/>
          </a:p>
        </p:txBody>
      </p:sp>
      <p:sp>
        <p:nvSpPr>
          <p:cNvPr id="3" name="Rectangle 6">
            <a:extLst>
              <a:ext uri="{FF2B5EF4-FFF2-40B4-BE49-F238E27FC236}">
                <a16:creationId xmlns:a16="http://schemas.microsoft.com/office/drawing/2014/main" id="{D279ECAA-863C-18D0-F565-3BE84B31A928}"/>
              </a:ext>
            </a:extLst>
          </p:cNvPr>
          <p:cNvSpPr>
            <a:spLocks noGrp="1" noChangeArrowheads="1"/>
          </p:cNvSpPr>
          <p:nvPr>
            <p:ph type="sldNum" sz="quarter" idx="10"/>
          </p:nvPr>
        </p:nvSpPr>
        <p:spPr>
          <a:ln/>
        </p:spPr>
        <p:txBody>
          <a:bodyPr/>
          <a:lstStyle>
            <a:lvl1pPr>
              <a:defRPr/>
            </a:lvl1pPr>
          </a:lstStyle>
          <a:p>
            <a:pPr>
              <a:defRPr/>
            </a:pPr>
            <a:fld id="{A2727534-448B-47E6-8580-9DE5C7F4D3B9}" type="slidenum">
              <a:rPr lang="en-US" altLang="en-US"/>
              <a:pPr>
                <a:defRPr/>
              </a:pPr>
              <a:t>‹#›</a:t>
            </a:fld>
            <a:endParaRPr lang="en-US" altLang="en-US"/>
          </a:p>
        </p:txBody>
      </p:sp>
    </p:spTree>
    <p:extLst>
      <p:ext uri="{BB962C8B-B14F-4D97-AF65-F5344CB8AC3E}">
        <p14:creationId xmlns:p14="http://schemas.microsoft.com/office/powerpoint/2010/main" val="17707572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B7775DE1-4EBF-AB6B-F9BE-6B70B9CEFDAE}"/>
              </a:ext>
            </a:extLst>
          </p:cNvPr>
          <p:cNvSpPr>
            <a:spLocks noGrp="1" noChangeArrowheads="1"/>
          </p:cNvSpPr>
          <p:nvPr>
            <p:ph type="sldNum" sz="quarter" idx="10"/>
          </p:nvPr>
        </p:nvSpPr>
        <p:spPr>
          <a:ln/>
        </p:spPr>
        <p:txBody>
          <a:bodyPr/>
          <a:lstStyle>
            <a:lvl1pPr>
              <a:defRPr/>
            </a:lvl1pPr>
          </a:lstStyle>
          <a:p>
            <a:pPr>
              <a:defRPr/>
            </a:pPr>
            <a:fld id="{A5B5AA6E-3560-40A9-A331-801EEE3BB373}" type="slidenum">
              <a:rPr lang="en-US" altLang="en-US"/>
              <a:pPr>
                <a:defRPr/>
              </a:pPr>
              <a:t>‹#›</a:t>
            </a:fld>
            <a:endParaRPr lang="en-US" altLang="en-US"/>
          </a:p>
        </p:txBody>
      </p:sp>
    </p:spTree>
    <p:extLst>
      <p:ext uri="{BB962C8B-B14F-4D97-AF65-F5344CB8AC3E}">
        <p14:creationId xmlns:p14="http://schemas.microsoft.com/office/powerpoint/2010/main" val="9330544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lstStyle>
            <a:lvl1pPr algn="l">
              <a:defRPr sz="2000" b="1"/>
            </a:lvl1pPr>
          </a:lstStyle>
          <a:p>
            <a:r>
              <a:rPr lang="es-ES"/>
              <a:t>Haga clic para modificar el estilo de título del patrón</a:t>
            </a:r>
            <a:endParaRPr lang="en-US"/>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Rectangle 6">
            <a:extLst>
              <a:ext uri="{FF2B5EF4-FFF2-40B4-BE49-F238E27FC236}">
                <a16:creationId xmlns:a16="http://schemas.microsoft.com/office/drawing/2014/main" id="{C66374DE-8DC2-C89F-DEAF-1E303B1A343D}"/>
              </a:ext>
            </a:extLst>
          </p:cNvPr>
          <p:cNvSpPr>
            <a:spLocks noGrp="1" noChangeArrowheads="1"/>
          </p:cNvSpPr>
          <p:nvPr>
            <p:ph type="sldNum" sz="quarter" idx="10"/>
          </p:nvPr>
        </p:nvSpPr>
        <p:spPr>
          <a:ln/>
        </p:spPr>
        <p:txBody>
          <a:bodyPr/>
          <a:lstStyle>
            <a:lvl1pPr>
              <a:defRPr/>
            </a:lvl1pPr>
          </a:lstStyle>
          <a:p>
            <a:pPr>
              <a:defRPr/>
            </a:pPr>
            <a:fld id="{4E098871-0A18-4249-BDBA-2E9E59468887}" type="slidenum">
              <a:rPr lang="en-US" altLang="en-US"/>
              <a:pPr>
                <a:defRPr/>
              </a:pPr>
              <a:t>‹#›</a:t>
            </a:fld>
            <a:endParaRPr lang="en-US" altLang="en-US"/>
          </a:p>
        </p:txBody>
      </p:sp>
    </p:spTree>
    <p:extLst>
      <p:ext uri="{BB962C8B-B14F-4D97-AF65-F5344CB8AC3E}">
        <p14:creationId xmlns:p14="http://schemas.microsoft.com/office/powerpoint/2010/main" val="8685430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lstStyle>
            <a:lvl1pPr algn="l">
              <a:defRPr sz="2000" b="1"/>
            </a:lvl1pPr>
          </a:lstStyle>
          <a:p>
            <a:r>
              <a:rPr lang="es-ES"/>
              <a:t>Haga clic para modificar el estilo de título del patrón</a:t>
            </a:r>
            <a:endParaRPr lang="en-US"/>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Rectangle 6">
            <a:extLst>
              <a:ext uri="{FF2B5EF4-FFF2-40B4-BE49-F238E27FC236}">
                <a16:creationId xmlns:a16="http://schemas.microsoft.com/office/drawing/2014/main" id="{6FA9115C-A7DD-5C68-E53D-9C340B3C494D}"/>
              </a:ext>
            </a:extLst>
          </p:cNvPr>
          <p:cNvSpPr>
            <a:spLocks noGrp="1" noChangeArrowheads="1"/>
          </p:cNvSpPr>
          <p:nvPr>
            <p:ph type="sldNum" sz="quarter" idx="10"/>
          </p:nvPr>
        </p:nvSpPr>
        <p:spPr>
          <a:ln/>
        </p:spPr>
        <p:txBody>
          <a:bodyPr/>
          <a:lstStyle>
            <a:lvl1pPr>
              <a:defRPr/>
            </a:lvl1pPr>
          </a:lstStyle>
          <a:p>
            <a:pPr>
              <a:defRPr/>
            </a:pPr>
            <a:fld id="{8D244EA2-D9D7-4F81-8D8D-37C2F4342780}" type="slidenum">
              <a:rPr lang="en-US" altLang="en-US"/>
              <a:pPr>
                <a:defRPr/>
              </a:pPr>
              <a:t>‹#›</a:t>
            </a:fld>
            <a:endParaRPr lang="en-US" altLang="en-US"/>
          </a:p>
        </p:txBody>
      </p:sp>
    </p:spTree>
    <p:extLst>
      <p:ext uri="{BB962C8B-B14F-4D97-AF65-F5344CB8AC3E}">
        <p14:creationId xmlns:p14="http://schemas.microsoft.com/office/powerpoint/2010/main" val="3547242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152794E6-1648-86F2-8ABB-07F115BBCAA7}"/>
              </a:ext>
            </a:extLst>
          </p:cNvPr>
          <p:cNvSpPr>
            <a:spLocks noChangeArrowheads="1"/>
          </p:cNvSpPr>
          <p:nvPr/>
        </p:nvSpPr>
        <p:spPr bwMode="auto">
          <a:xfrm>
            <a:off x="3175" y="0"/>
            <a:ext cx="9151938" cy="604838"/>
          </a:xfrm>
          <a:prstGeom prst="rect">
            <a:avLst/>
          </a:prstGeom>
          <a:solidFill>
            <a:srgbClr val="0E54B2"/>
          </a:solidFill>
          <a:ln>
            <a:noFill/>
          </a:ln>
        </p:spPr>
        <p:txBody>
          <a:bodyPr wrap="none" lIns="91429" tIns="45715" rIns="91429" bIns="45715" anchor="ctr"/>
          <a:lstStyle>
            <a:lvl1pPr>
              <a:defRPr sz="2400">
                <a:solidFill>
                  <a:schemeClr val="tx1"/>
                </a:solidFill>
                <a:latin typeface="Times" charset="0"/>
                <a:ea typeface="ヒラギノ角ゴ Pro W3" charset="-128"/>
              </a:defRPr>
            </a:lvl1pPr>
            <a:lvl2pPr marL="742950" indent="-285750">
              <a:defRPr sz="2400">
                <a:solidFill>
                  <a:schemeClr val="tx1"/>
                </a:solidFill>
                <a:latin typeface="Times" charset="0"/>
                <a:ea typeface="ヒラギノ角ゴ Pro W3" charset="-128"/>
              </a:defRPr>
            </a:lvl2pPr>
            <a:lvl3pPr marL="1143000" indent="-228600">
              <a:defRPr sz="2400">
                <a:solidFill>
                  <a:schemeClr val="tx1"/>
                </a:solidFill>
                <a:latin typeface="Times" charset="0"/>
                <a:ea typeface="ヒラギノ角ゴ Pro W3" charset="-128"/>
              </a:defRPr>
            </a:lvl3pPr>
            <a:lvl4pPr marL="1600200" indent="-228600">
              <a:defRPr sz="2400">
                <a:solidFill>
                  <a:schemeClr val="tx1"/>
                </a:solidFill>
                <a:latin typeface="Times" charset="0"/>
                <a:ea typeface="ヒラギノ角ゴ Pro W3" charset="-128"/>
              </a:defRPr>
            </a:lvl4pPr>
            <a:lvl5pPr marL="2057400" indent="-228600">
              <a:defRPr sz="2400">
                <a:solidFill>
                  <a:schemeClr val="tx1"/>
                </a:solidFill>
                <a:latin typeface="Times"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charset="0"/>
                <a:ea typeface="ヒラギノ角ゴ Pro W3" charset="-128"/>
              </a:defRPr>
            </a:lvl9pPr>
          </a:lstStyle>
          <a:p>
            <a:pPr algn="ctr" eaLnBrk="1" hangingPunct="1">
              <a:defRPr/>
            </a:pPr>
            <a:endParaRPr lang="en-US" altLang="en-US" sz="1900" b="1">
              <a:solidFill>
                <a:schemeClr val="bg1"/>
              </a:solidFill>
              <a:latin typeface="Myriad Pro SemiCond" pitchFamily="34" charset="0"/>
            </a:endParaRPr>
          </a:p>
        </p:txBody>
      </p:sp>
      <p:sp>
        <p:nvSpPr>
          <p:cNvPr id="1027" name="Rectangle 3">
            <a:extLst>
              <a:ext uri="{FF2B5EF4-FFF2-40B4-BE49-F238E27FC236}">
                <a16:creationId xmlns:a16="http://schemas.microsoft.com/office/drawing/2014/main" id="{BF014658-88DB-9A5B-373A-D1D07F3A61F3}"/>
              </a:ext>
            </a:extLst>
          </p:cNvPr>
          <p:cNvSpPr>
            <a:spLocks noGrp="1" noChangeArrowheads="1"/>
          </p:cNvSpPr>
          <p:nvPr>
            <p:ph type="body" idx="1"/>
          </p:nvPr>
        </p:nvSpPr>
        <p:spPr bwMode="auto">
          <a:xfrm>
            <a:off x="404813" y="885825"/>
            <a:ext cx="8391525" cy="552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9" tIns="45715" rIns="91429" bIns="45715"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FC3B3527-B32B-853F-AABA-9C6269873C10}"/>
              </a:ext>
            </a:extLst>
          </p:cNvPr>
          <p:cNvSpPr>
            <a:spLocks noChangeArrowheads="1"/>
          </p:cNvSpPr>
          <p:nvPr/>
        </p:nvSpPr>
        <p:spPr bwMode="auto">
          <a:xfrm>
            <a:off x="0" y="588963"/>
            <a:ext cx="9151938" cy="44450"/>
          </a:xfrm>
          <a:prstGeom prst="rect">
            <a:avLst/>
          </a:prstGeom>
          <a:solidFill>
            <a:schemeClr val="accent1"/>
          </a:solidFill>
          <a:ln>
            <a:noFill/>
          </a:ln>
        </p:spPr>
        <p:txBody>
          <a:bodyPr wrap="none" anchor="ctr"/>
          <a:lstStyle>
            <a:lvl1pPr>
              <a:defRPr sz="2400">
                <a:solidFill>
                  <a:schemeClr val="tx1"/>
                </a:solidFill>
                <a:latin typeface="Times" charset="0"/>
                <a:ea typeface="ヒラギノ角ゴ Pro W3" charset="-128"/>
              </a:defRPr>
            </a:lvl1pPr>
            <a:lvl2pPr marL="742950" indent="-285750">
              <a:defRPr sz="2400">
                <a:solidFill>
                  <a:schemeClr val="tx1"/>
                </a:solidFill>
                <a:latin typeface="Times" charset="0"/>
                <a:ea typeface="ヒラギノ角ゴ Pro W3" charset="-128"/>
              </a:defRPr>
            </a:lvl2pPr>
            <a:lvl3pPr marL="1143000" indent="-228600">
              <a:defRPr sz="2400">
                <a:solidFill>
                  <a:schemeClr val="tx1"/>
                </a:solidFill>
                <a:latin typeface="Times" charset="0"/>
                <a:ea typeface="ヒラギノ角ゴ Pro W3" charset="-128"/>
              </a:defRPr>
            </a:lvl3pPr>
            <a:lvl4pPr marL="1600200" indent="-228600">
              <a:defRPr sz="2400">
                <a:solidFill>
                  <a:schemeClr val="tx1"/>
                </a:solidFill>
                <a:latin typeface="Times" charset="0"/>
                <a:ea typeface="ヒラギノ角ゴ Pro W3" charset="-128"/>
              </a:defRPr>
            </a:lvl4pPr>
            <a:lvl5pPr marL="2057400" indent="-228600">
              <a:defRPr sz="2400">
                <a:solidFill>
                  <a:schemeClr val="tx1"/>
                </a:solidFill>
                <a:latin typeface="Times"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charset="0"/>
                <a:ea typeface="ヒラギノ角ゴ Pro W3" charset="-128"/>
              </a:defRPr>
            </a:lvl9pPr>
          </a:lstStyle>
          <a:p>
            <a:pPr>
              <a:defRPr/>
            </a:pPr>
            <a:endParaRPr lang="en-US" altLang="en-US"/>
          </a:p>
        </p:txBody>
      </p:sp>
      <p:sp>
        <p:nvSpPr>
          <p:cNvPr id="1029" name="Rectangle 5">
            <a:extLst>
              <a:ext uri="{FF2B5EF4-FFF2-40B4-BE49-F238E27FC236}">
                <a16:creationId xmlns:a16="http://schemas.microsoft.com/office/drawing/2014/main" id="{A34576D1-EC7A-4A30-FF3D-A9DD44F69BC6}"/>
              </a:ext>
            </a:extLst>
          </p:cNvPr>
          <p:cNvSpPr>
            <a:spLocks noGrp="1" noChangeArrowheads="1"/>
          </p:cNvSpPr>
          <p:nvPr>
            <p:ph type="title"/>
          </p:nvPr>
        </p:nvSpPr>
        <p:spPr bwMode="auto">
          <a:xfrm>
            <a:off x="404813" y="185738"/>
            <a:ext cx="8391525" cy="439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386" tIns="45695" rIns="91386" bIns="45695" numCol="1" anchor="b" anchorCtr="0" compatLnSpc="1">
            <a:prstTxWarp prst="textNoShape">
              <a:avLst/>
            </a:prstTxWarp>
          </a:bodyPr>
          <a:lstStyle/>
          <a:p>
            <a:pPr lvl="0"/>
            <a:r>
              <a:rPr lang="en-US" altLang="en-US"/>
              <a:t>Click to edit Master title style</a:t>
            </a:r>
          </a:p>
        </p:txBody>
      </p:sp>
      <p:sp>
        <p:nvSpPr>
          <p:cNvPr id="37894" name="Rectangle 6">
            <a:extLst>
              <a:ext uri="{FF2B5EF4-FFF2-40B4-BE49-F238E27FC236}">
                <a16:creationId xmlns:a16="http://schemas.microsoft.com/office/drawing/2014/main" id="{AA9EAF6B-0C72-CB79-94CB-042374B94851}"/>
              </a:ext>
            </a:extLst>
          </p:cNvPr>
          <p:cNvSpPr>
            <a:spLocks noGrp="1" noChangeArrowheads="1"/>
          </p:cNvSpPr>
          <p:nvPr>
            <p:ph type="sldNum" sz="quarter" idx="4"/>
          </p:nvPr>
        </p:nvSpPr>
        <p:spPr bwMode="auto">
          <a:xfrm>
            <a:off x="8418513" y="6419850"/>
            <a:ext cx="596900" cy="4095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800">
                <a:latin typeface="Myriad Pro SemiCond" pitchFamily="34" charset="0"/>
              </a:defRPr>
            </a:lvl1pPr>
          </a:lstStyle>
          <a:p>
            <a:pPr>
              <a:defRPr/>
            </a:pPr>
            <a:fld id="{1DC01C2D-17CB-489D-A44E-C13256E55A6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994" r:id="rId1"/>
    <p:sldLayoutId id="2147483983" r:id="rId2"/>
    <p:sldLayoutId id="2147483984" r:id="rId3"/>
    <p:sldLayoutId id="2147483985" r:id="rId4"/>
    <p:sldLayoutId id="2147483986" r:id="rId5"/>
    <p:sldLayoutId id="2147483987" r:id="rId6"/>
    <p:sldLayoutId id="2147483988" r:id="rId7"/>
    <p:sldLayoutId id="2147483989" r:id="rId8"/>
    <p:sldLayoutId id="2147483990" r:id="rId9"/>
    <p:sldLayoutId id="2147483991" r:id="rId10"/>
    <p:sldLayoutId id="2147483992" r:id="rId11"/>
    <p:sldLayoutId id="2147483993" r:id="rId12"/>
  </p:sldLayoutIdLst>
  <p:hf hdr="0" ftr="0" dt="0"/>
  <p:txStyles>
    <p:titleStyle>
      <a:lvl1pPr algn="l" rtl="0" eaLnBrk="0" fontAlgn="base" hangingPunct="0">
        <a:spcBef>
          <a:spcPct val="0"/>
        </a:spcBef>
        <a:spcAft>
          <a:spcPct val="0"/>
        </a:spcAft>
        <a:defRPr sz="3600" b="1" i="1">
          <a:solidFill>
            <a:schemeClr val="bg1"/>
          </a:solidFill>
          <a:latin typeface="+mj-lt"/>
          <a:ea typeface="ヒラギノ角ゴ Pro W3" charset="0"/>
          <a:cs typeface="ヒラギノ角ゴ Pro W3" charset="0"/>
        </a:defRPr>
      </a:lvl1pPr>
      <a:lvl2pPr algn="l" rtl="0" eaLnBrk="0" fontAlgn="base" hangingPunct="0">
        <a:spcBef>
          <a:spcPct val="0"/>
        </a:spcBef>
        <a:spcAft>
          <a:spcPct val="0"/>
        </a:spcAft>
        <a:defRPr sz="3600" b="1" i="1">
          <a:solidFill>
            <a:schemeClr val="bg1"/>
          </a:solidFill>
          <a:latin typeface="Arial" pitchFamily="34" charset="0"/>
          <a:ea typeface="ヒラギノ角ゴ Pro W3" charset="0"/>
          <a:cs typeface="ヒラギノ角ゴ Pro W3" charset="0"/>
        </a:defRPr>
      </a:lvl2pPr>
      <a:lvl3pPr algn="l" rtl="0" eaLnBrk="0" fontAlgn="base" hangingPunct="0">
        <a:spcBef>
          <a:spcPct val="0"/>
        </a:spcBef>
        <a:spcAft>
          <a:spcPct val="0"/>
        </a:spcAft>
        <a:defRPr sz="3600" b="1" i="1">
          <a:solidFill>
            <a:schemeClr val="bg1"/>
          </a:solidFill>
          <a:latin typeface="Arial" pitchFamily="34" charset="0"/>
          <a:ea typeface="ヒラギノ角ゴ Pro W3" charset="0"/>
          <a:cs typeface="ヒラギノ角ゴ Pro W3" charset="0"/>
        </a:defRPr>
      </a:lvl3pPr>
      <a:lvl4pPr algn="l" rtl="0" eaLnBrk="0" fontAlgn="base" hangingPunct="0">
        <a:spcBef>
          <a:spcPct val="0"/>
        </a:spcBef>
        <a:spcAft>
          <a:spcPct val="0"/>
        </a:spcAft>
        <a:defRPr sz="3600" b="1" i="1">
          <a:solidFill>
            <a:schemeClr val="bg1"/>
          </a:solidFill>
          <a:latin typeface="Arial" pitchFamily="34" charset="0"/>
          <a:ea typeface="ヒラギノ角ゴ Pro W3" charset="0"/>
          <a:cs typeface="ヒラギノ角ゴ Pro W3" charset="0"/>
        </a:defRPr>
      </a:lvl4pPr>
      <a:lvl5pPr algn="l" rtl="0" eaLnBrk="0" fontAlgn="base" hangingPunct="0">
        <a:spcBef>
          <a:spcPct val="0"/>
        </a:spcBef>
        <a:spcAft>
          <a:spcPct val="0"/>
        </a:spcAft>
        <a:defRPr sz="3600" b="1" i="1">
          <a:solidFill>
            <a:schemeClr val="bg1"/>
          </a:solidFill>
          <a:latin typeface="Arial" pitchFamily="34" charset="0"/>
          <a:ea typeface="ヒラギノ角ゴ Pro W3" charset="0"/>
          <a:cs typeface="ヒラギノ角ゴ Pro W3" charset="0"/>
        </a:defRPr>
      </a:lvl5pPr>
      <a:lvl6pPr marL="457200" algn="l" rtl="0" fontAlgn="base">
        <a:spcBef>
          <a:spcPct val="0"/>
        </a:spcBef>
        <a:spcAft>
          <a:spcPct val="0"/>
        </a:spcAft>
        <a:defRPr sz="3600" b="1" i="1">
          <a:solidFill>
            <a:schemeClr val="bg1"/>
          </a:solidFill>
          <a:latin typeface="Arial" pitchFamily="34" charset="0"/>
        </a:defRPr>
      </a:lvl6pPr>
      <a:lvl7pPr marL="914400" algn="l" rtl="0" fontAlgn="base">
        <a:spcBef>
          <a:spcPct val="0"/>
        </a:spcBef>
        <a:spcAft>
          <a:spcPct val="0"/>
        </a:spcAft>
        <a:defRPr sz="3600" b="1" i="1">
          <a:solidFill>
            <a:schemeClr val="bg1"/>
          </a:solidFill>
          <a:latin typeface="Arial" pitchFamily="34" charset="0"/>
        </a:defRPr>
      </a:lvl7pPr>
      <a:lvl8pPr marL="1371600" algn="l" rtl="0" fontAlgn="base">
        <a:spcBef>
          <a:spcPct val="0"/>
        </a:spcBef>
        <a:spcAft>
          <a:spcPct val="0"/>
        </a:spcAft>
        <a:defRPr sz="3600" b="1" i="1">
          <a:solidFill>
            <a:schemeClr val="bg1"/>
          </a:solidFill>
          <a:latin typeface="Arial" pitchFamily="34" charset="0"/>
        </a:defRPr>
      </a:lvl8pPr>
      <a:lvl9pPr marL="1828800" algn="l" rtl="0" fontAlgn="base">
        <a:spcBef>
          <a:spcPct val="0"/>
        </a:spcBef>
        <a:spcAft>
          <a:spcPct val="0"/>
        </a:spcAft>
        <a:defRPr sz="3600" b="1" i="1">
          <a:solidFill>
            <a:schemeClr val="bg1"/>
          </a:solidFill>
          <a:latin typeface="Arial" pitchFamily="34" charset="0"/>
        </a:defRPr>
      </a:lvl9pPr>
    </p:titleStyle>
    <p:bodyStyle>
      <a:lvl1pPr marL="349250" indent="-349250" algn="l" rtl="0" eaLnBrk="0" fontAlgn="base" hangingPunct="0">
        <a:spcBef>
          <a:spcPct val="5000"/>
        </a:spcBef>
        <a:spcAft>
          <a:spcPct val="5000"/>
        </a:spcAft>
        <a:buClr>
          <a:schemeClr val="tx1"/>
        </a:buClr>
        <a:buSzPct val="75000"/>
        <a:buFont typeface="Wingdings" panose="05000000000000000000" pitchFamily="2" charset="2"/>
        <a:buChar char="n"/>
        <a:defRPr sz="2400">
          <a:solidFill>
            <a:schemeClr val="tx1"/>
          </a:solidFill>
          <a:latin typeface="+mn-lt"/>
          <a:ea typeface="ヒラギノ角ゴ Pro W3" charset="0"/>
          <a:cs typeface="ヒラギノ角ゴ Pro W3" charset="0"/>
        </a:defRPr>
      </a:lvl1pPr>
      <a:lvl2pPr marL="857250" indent="-39370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2pPr>
      <a:lvl3pPr marL="1428750" indent="-349250" algn="l" rtl="0" eaLnBrk="0" fontAlgn="base" hangingPunct="0">
        <a:spcBef>
          <a:spcPct val="5000"/>
        </a:spcBef>
        <a:spcAft>
          <a:spcPct val="5000"/>
        </a:spcAft>
        <a:buClr>
          <a:schemeClr val="tx1"/>
        </a:buClr>
        <a:buSzPct val="75000"/>
        <a:buFont typeface="Wingdings 3" panose="05040102010807070707" pitchFamily="18" charset="2"/>
        <a:buChar char="u"/>
        <a:defRPr sz="2400">
          <a:solidFill>
            <a:schemeClr val="tx1"/>
          </a:solidFill>
          <a:latin typeface="+mn-lt"/>
          <a:ea typeface="ヒラギノ角ゴ Pro W3" pitchFamily="-1" charset="-128"/>
          <a:cs typeface="ヒラギノ角ゴ Pro W3" charset="0"/>
        </a:defRPr>
      </a:lvl3pPr>
      <a:lvl4pPr marL="2063750" indent="-34925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4pPr>
      <a:lvl5pPr marL="2571750" indent="-285750" algn="l" rtl="0" eaLnBrk="0" fontAlgn="base" hangingPunct="0">
        <a:spcBef>
          <a:spcPct val="5000"/>
        </a:spcBef>
        <a:spcAft>
          <a:spcPct val="5000"/>
        </a:spcAft>
        <a:buClr>
          <a:schemeClr val="tx1"/>
        </a:buClr>
        <a:buSzPct val="75000"/>
        <a:buFont typeface="Wingdings" panose="05000000000000000000" pitchFamily="2" charset="2"/>
        <a:buChar char="l"/>
        <a:defRPr sz="2400">
          <a:solidFill>
            <a:schemeClr val="tx1"/>
          </a:solidFill>
          <a:latin typeface="+mn-lt"/>
          <a:ea typeface="ヒラギノ角ゴ Pro W3" pitchFamily="-1" charset="-128"/>
          <a:cs typeface="ヒラギノ角ゴ Pro W3" charset="0"/>
        </a:defRPr>
      </a:lvl5pPr>
      <a:lvl6pPr marL="30289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6pPr>
      <a:lvl7pPr marL="34861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7pPr>
      <a:lvl8pPr marL="39433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8pPr>
      <a:lvl9pPr marL="44005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
            <a:extLst>
              <a:ext uri="{FF2B5EF4-FFF2-40B4-BE49-F238E27FC236}">
                <a16:creationId xmlns:a16="http://schemas.microsoft.com/office/drawing/2014/main" id="{690F36F7-88F3-DA59-FD45-9B0AF9A5EBA4}"/>
              </a:ext>
            </a:extLst>
          </p:cNvPr>
          <p:cNvSpPr>
            <a:spLocks noGrp="1" noChangeArrowheads="1"/>
          </p:cNvSpPr>
          <p:nvPr>
            <p:ph type="subTitle" idx="1"/>
          </p:nvPr>
        </p:nvSpPr>
        <p:spPr/>
        <p:txBody>
          <a:bodyPr/>
          <a:lstStyle/>
          <a:p>
            <a:r>
              <a:rPr lang="en-US" sz="2800" b="1">
                <a:ea typeface="+mn-lt"/>
                <a:cs typeface="+mn-lt"/>
              </a:rPr>
              <a:t>Team: Jet2 Holiday</a:t>
            </a:r>
            <a:endParaRPr lang="zh-CN" altLang="en-US" b="1">
              <a:ea typeface="+mn-lt"/>
              <a:cs typeface="+mn-lt"/>
            </a:endParaRPr>
          </a:p>
          <a:p>
            <a:r>
              <a:rPr lang="en-US" altLang="zh-CN" sz="2800">
                <a:ea typeface="ヒラギノ角ゴ Pro W3"/>
              </a:rPr>
              <a:t>Jiayi Chu, </a:t>
            </a:r>
            <a:r>
              <a:rPr lang="en-US" altLang="zh-CN" sz="2800" err="1">
                <a:ea typeface="ヒラギノ角ゴ Pro W3"/>
              </a:rPr>
              <a:t>Runjiu</a:t>
            </a:r>
            <a:r>
              <a:rPr lang="en-US" altLang="zh-CN" sz="2800">
                <a:ea typeface="ヒラギノ角ゴ Pro W3"/>
              </a:rPr>
              <a:t> Chen, Shuya Guo, Yixin Xue</a:t>
            </a:r>
            <a:endParaRPr lang="en-US" altLang="zh-CN" sz="2800"/>
          </a:p>
          <a:p>
            <a:pPr eaLnBrk="1" hangingPunct="1"/>
            <a:r>
              <a:rPr lang="en-US" altLang="en-US" sz="2800">
                <a:ea typeface="ヒラギノ角ゴ Pro W3"/>
              </a:rPr>
              <a:t>12/11/2025 </a:t>
            </a:r>
          </a:p>
        </p:txBody>
      </p:sp>
      <p:sp>
        <p:nvSpPr>
          <p:cNvPr id="5123" name="Rectangle 7">
            <a:extLst>
              <a:ext uri="{FF2B5EF4-FFF2-40B4-BE49-F238E27FC236}">
                <a16:creationId xmlns:a16="http://schemas.microsoft.com/office/drawing/2014/main" id="{AC33D91B-A73D-7CB8-17C8-B457E0EDF779}"/>
              </a:ext>
            </a:extLst>
          </p:cNvPr>
          <p:cNvSpPr>
            <a:spLocks noGrp="1" noChangeArrowheads="1"/>
          </p:cNvSpPr>
          <p:nvPr>
            <p:ph type="ctrTitle"/>
          </p:nvPr>
        </p:nvSpPr>
        <p:spPr>
          <a:xfrm>
            <a:off x="363538" y="2597150"/>
            <a:ext cx="8228869" cy="1468438"/>
          </a:xfrm>
        </p:spPr>
        <p:txBody>
          <a:bodyPr/>
          <a:lstStyle/>
          <a:p>
            <a:r>
              <a:rPr lang="en-US" i="0">
                <a:latin typeface="Arial"/>
                <a:ea typeface="+mj-lt"/>
                <a:cs typeface="+mj-lt"/>
              </a:rPr>
              <a:t>Safety and Adverse Event Characterization of Type 2 Diabetes Treatments </a:t>
            </a:r>
            <a:endParaRPr lang="en-US" i="0">
              <a:ea typeface="+mj-lt"/>
              <a:cs typeface="+mj-lt"/>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78AED0-6487-49D2-34C9-C8976258D677}"/>
            </a:ext>
          </a:extLst>
        </p:cNvPr>
        <p:cNvGrpSpPr/>
        <p:nvPr/>
      </p:nvGrpSpPr>
      <p:grpSpPr>
        <a:xfrm>
          <a:off x="0" y="0"/>
          <a:ext cx="0" cy="0"/>
          <a:chOff x="0" y="0"/>
          <a:chExt cx="0" cy="0"/>
        </a:xfrm>
      </p:grpSpPr>
      <p:sp>
        <p:nvSpPr>
          <p:cNvPr id="11266" name="Title 1">
            <a:extLst>
              <a:ext uri="{FF2B5EF4-FFF2-40B4-BE49-F238E27FC236}">
                <a16:creationId xmlns:a16="http://schemas.microsoft.com/office/drawing/2014/main" id="{964CBB8B-A18B-2344-F82B-C910411FAE9B}"/>
              </a:ext>
            </a:extLst>
          </p:cNvPr>
          <p:cNvSpPr>
            <a:spLocks noGrp="1" noChangeArrowheads="1"/>
          </p:cNvSpPr>
          <p:nvPr>
            <p:ph type="title"/>
          </p:nvPr>
        </p:nvSpPr>
        <p:spPr>
          <a:xfrm>
            <a:off x="404813" y="185738"/>
            <a:ext cx="8391525" cy="439737"/>
          </a:xfrm>
        </p:spPr>
        <p:txBody>
          <a:bodyPr wrap="square" anchor="b">
            <a:normAutofit/>
          </a:bodyPr>
          <a:lstStyle/>
          <a:p>
            <a:pPr>
              <a:lnSpc>
                <a:spcPct val="90000"/>
              </a:lnSpc>
            </a:pPr>
            <a:r>
              <a:rPr lang="en-US" sz="2500"/>
              <a:t>Global Trends </a:t>
            </a:r>
            <a:r>
              <a:rPr lang="en-US" altLang="en-US" sz="2500"/>
              <a:t>:</a:t>
            </a:r>
            <a:endParaRPr lang="en-US" sz="2500"/>
          </a:p>
        </p:txBody>
      </p:sp>
      <p:pic>
        <p:nvPicPr>
          <p:cNvPr id="5" name="内容占位符 4" descr="图表, 折线图&#10;&#10;AI 生成的内容可能不正确。">
            <a:extLst>
              <a:ext uri="{FF2B5EF4-FFF2-40B4-BE49-F238E27FC236}">
                <a16:creationId xmlns:a16="http://schemas.microsoft.com/office/drawing/2014/main" id="{A5E51F99-F7EB-F8C2-E0D5-D05921C90AC0}"/>
              </a:ext>
            </a:extLst>
          </p:cNvPr>
          <p:cNvPicPr>
            <a:picLocks noGrp="1" noChangeAspect="1"/>
          </p:cNvPicPr>
          <p:nvPr>
            <p:ph idx="1"/>
          </p:nvPr>
        </p:nvPicPr>
        <p:blipFill>
          <a:blip r:embed="rId3"/>
          <a:stretch>
            <a:fillRect/>
          </a:stretch>
        </p:blipFill>
        <p:spPr bwMode="auto">
          <a:xfrm>
            <a:off x="515515" y="961741"/>
            <a:ext cx="8114770" cy="460720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11268" name="Slide Number Placeholder 3">
            <a:extLst>
              <a:ext uri="{FF2B5EF4-FFF2-40B4-BE49-F238E27FC236}">
                <a16:creationId xmlns:a16="http://schemas.microsoft.com/office/drawing/2014/main" id="{BDD8403B-417E-63E3-90D4-3DBE2408EB70}"/>
              </a:ext>
            </a:extLst>
          </p:cNvPr>
          <p:cNvSpPr>
            <a:spLocks noGrp="1"/>
          </p:cNvSpPr>
          <p:nvPr>
            <p:ph type="sldNum" sz="quarter" idx="10"/>
          </p:nvPr>
        </p:nvSpPr>
        <p:spPr>
          <a:xfrm>
            <a:off x="8418513" y="6419850"/>
            <a:ext cx="596900" cy="40957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t">
            <a:normAutofit/>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pPr>
              <a:spcAft>
                <a:spcPts val="600"/>
              </a:spcAft>
            </a:pPr>
            <a:fld id="{7A0C1CBE-52DB-4076-BA8A-7DBA7347444F}" type="slidenum">
              <a:rPr lang="en-US" altLang="en-US" sz="1800" smtClean="0"/>
              <a:pPr>
                <a:spcAft>
                  <a:spcPts val="600"/>
                </a:spcAft>
              </a:pPr>
              <a:t>10</a:t>
            </a:fld>
            <a:endParaRPr lang="en-US" altLang="en-US" sz="1800"/>
          </a:p>
        </p:txBody>
      </p:sp>
    </p:spTree>
    <p:extLst>
      <p:ext uri="{BB962C8B-B14F-4D97-AF65-F5344CB8AC3E}">
        <p14:creationId xmlns:p14="http://schemas.microsoft.com/office/powerpoint/2010/main" val="31107155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85B8A-8058-AEDE-6161-D19DEBD27A37}"/>
            </a:ext>
          </a:extLst>
        </p:cNvPr>
        <p:cNvGrpSpPr/>
        <p:nvPr/>
      </p:nvGrpSpPr>
      <p:grpSpPr>
        <a:xfrm>
          <a:off x="0" y="0"/>
          <a:ext cx="0" cy="0"/>
          <a:chOff x="0" y="0"/>
          <a:chExt cx="0" cy="0"/>
        </a:xfrm>
      </p:grpSpPr>
      <p:sp>
        <p:nvSpPr>
          <p:cNvPr id="11266" name="Title 1">
            <a:extLst>
              <a:ext uri="{FF2B5EF4-FFF2-40B4-BE49-F238E27FC236}">
                <a16:creationId xmlns:a16="http://schemas.microsoft.com/office/drawing/2014/main" id="{F54F6392-1B59-C86F-0BE8-100187488880}"/>
              </a:ext>
            </a:extLst>
          </p:cNvPr>
          <p:cNvSpPr>
            <a:spLocks noGrp="1" noChangeArrowheads="1"/>
          </p:cNvSpPr>
          <p:nvPr>
            <p:ph type="title"/>
          </p:nvPr>
        </p:nvSpPr>
        <p:spPr/>
        <p:txBody>
          <a:bodyPr/>
          <a:lstStyle/>
          <a:p>
            <a:r>
              <a:rPr lang="en-US" sz="3000">
                <a:ea typeface="ヒラギノ角ゴ Pro W3"/>
                <a:cs typeface="Arial"/>
              </a:rPr>
              <a:t>Mechanism Comparison </a:t>
            </a:r>
            <a:r>
              <a:rPr lang="en-US" altLang="en-US" sz="3000">
                <a:ea typeface="ヒラギノ角ゴ Pro W3"/>
              </a:rPr>
              <a:t>:</a:t>
            </a:r>
            <a:endParaRPr lang="en-US"/>
          </a:p>
        </p:txBody>
      </p:sp>
      <p:sp>
        <p:nvSpPr>
          <p:cNvPr id="11268" name="Slide Number Placeholder 3">
            <a:extLst>
              <a:ext uri="{FF2B5EF4-FFF2-40B4-BE49-F238E27FC236}">
                <a16:creationId xmlns:a16="http://schemas.microsoft.com/office/drawing/2014/main" id="{29DA9F21-28F5-C555-99D6-FC23CE03E427}"/>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7A0C1CBE-52DB-4076-BA8A-7DBA7347444F}" type="slidenum">
              <a:rPr lang="en-US" altLang="en-US" sz="1800" smtClean="0">
                <a:latin typeface="Myriad Pro SemiCond" pitchFamily="34" charset="0"/>
              </a:rPr>
              <a:pPr/>
              <a:t>11</a:t>
            </a:fld>
            <a:endParaRPr lang="en-US" altLang="en-US" sz="1800">
              <a:latin typeface="Myriad Pro SemiCond" pitchFamily="34" charset="0"/>
            </a:endParaRPr>
          </a:p>
        </p:txBody>
      </p:sp>
      <p:pic>
        <p:nvPicPr>
          <p:cNvPr id="5" name="内容占位符 4" descr="图表&#10;&#10;AI 生成的内容可能不正确。">
            <a:extLst>
              <a:ext uri="{FF2B5EF4-FFF2-40B4-BE49-F238E27FC236}">
                <a16:creationId xmlns:a16="http://schemas.microsoft.com/office/drawing/2014/main" id="{05B89C9D-20C7-E1DF-9851-807A714AEC60}"/>
              </a:ext>
            </a:extLst>
          </p:cNvPr>
          <p:cNvPicPr>
            <a:picLocks noGrp="1" noChangeAspect="1"/>
          </p:cNvPicPr>
          <p:nvPr>
            <p:ph idx="1"/>
          </p:nvPr>
        </p:nvPicPr>
        <p:blipFill>
          <a:blip r:embed="rId3"/>
          <a:stretch>
            <a:fillRect/>
          </a:stretch>
        </p:blipFill>
        <p:spPr bwMode="auto">
          <a:xfrm>
            <a:off x="326944" y="1248828"/>
            <a:ext cx="8391525" cy="4553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00722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2B9BE7-F6CD-BA8D-1268-3C54FCAB1E4A}"/>
            </a:ext>
          </a:extLst>
        </p:cNvPr>
        <p:cNvGrpSpPr/>
        <p:nvPr/>
      </p:nvGrpSpPr>
      <p:grpSpPr>
        <a:xfrm>
          <a:off x="0" y="0"/>
          <a:ext cx="0" cy="0"/>
          <a:chOff x="0" y="0"/>
          <a:chExt cx="0" cy="0"/>
        </a:xfrm>
      </p:grpSpPr>
      <p:sp>
        <p:nvSpPr>
          <p:cNvPr id="11266" name="Title 1">
            <a:extLst>
              <a:ext uri="{FF2B5EF4-FFF2-40B4-BE49-F238E27FC236}">
                <a16:creationId xmlns:a16="http://schemas.microsoft.com/office/drawing/2014/main" id="{3A5D75D0-2AD2-4A1E-0270-9822280BB90A}"/>
              </a:ext>
            </a:extLst>
          </p:cNvPr>
          <p:cNvSpPr>
            <a:spLocks noGrp="1" noChangeArrowheads="1"/>
          </p:cNvSpPr>
          <p:nvPr>
            <p:ph type="title"/>
          </p:nvPr>
        </p:nvSpPr>
        <p:spPr/>
        <p:txBody>
          <a:bodyPr/>
          <a:lstStyle/>
          <a:p>
            <a:r>
              <a:rPr lang="en-US" sz="3000">
                <a:ea typeface="ヒラギノ角ゴ Pro W3"/>
                <a:cs typeface="Arial"/>
              </a:rPr>
              <a:t>Mechanism Comparison </a:t>
            </a:r>
            <a:r>
              <a:rPr lang="en-US" altLang="en-US" sz="3000">
                <a:ea typeface="ヒラギノ角ゴ Pro W3"/>
              </a:rPr>
              <a:t>:</a:t>
            </a:r>
            <a:endParaRPr lang="en-US"/>
          </a:p>
        </p:txBody>
      </p:sp>
      <p:sp>
        <p:nvSpPr>
          <p:cNvPr id="11268" name="Slide Number Placeholder 3">
            <a:extLst>
              <a:ext uri="{FF2B5EF4-FFF2-40B4-BE49-F238E27FC236}">
                <a16:creationId xmlns:a16="http://schemas.microsoft.com/office/drawing/2014/main" id="{9C09A724-BC36-0616-A780-CAB7E9C3829D}"/>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7A0C1CBE-52DB-4076-BA8A-7DBA7347444F}" type="slidenum">
              <a:rPr lang="en-US" altLang="en-US" sz="1800" smtClean="0">
                <a:latin typeface="Myriad Pro SemiCond" pitchFamily="34" charset="0"/>
              </a:rPr>
              <a:pPr/>
              <a:t>12</a:t>
            </a:fld>
            <a:endParaRPr lang="en-US" altLang="en-US" sz="1800">
              <a:latin typeface="Myriad Pro SemiCond" pitchFamily="34" charset="0"/>
            </a:endParaRPr>
          </a:p>
        </p:txBody>
      </p:sp>
      <p:pic>
        <p:nvPicPr>
          <p:cNvPr id="5" name="内容占位符 4" descr="图表&#10;&#10;AI 生成的内容可能不正确。">
            <a:extLst>
              <a:ext uri="{FF2B5EF4-FFF2-40B4-BE49-F238E27FC236}">
                <a16:creationId xmlns:a16="http://schemas.microsoft.com/office/drawing/2014/main" id="{79C49986-4C9C-040A-6206-A21AEE965BC5}"/>
              </a:ext>
            </a:extLst>
          </p:cNvPr>
          <p:cNvPicPr>
            <a:picLocks noGrp="1" noChangeAspect="1"/>
          </p:cNvPicPr>
          <p:nvPr>
            <p:ph idx="1"/>
          </p:nvPr>
        </p:nvPicPr>
        <p:blipFill>
          <a:blip r:embed="rId3"/>
          <a:stretch>
            <a:fillRect/>
          </a:stretch>
        </p:blipFill>
        <p:spPr bwMode="auto">
          <a:xfrm>
            <a:off x="377003" y="1278239"/>
            <a:ext cx="8391525" cy="4517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47530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F30C5C-8F24-FFC3-9480-E92B3893AB9D}"/>
            </a:ext>
          </a:extLst>
        </p:cNvPr>
        <p:cNvGrpSpPr/>
        <p:nvPr/>
      </p:nvGrpSpPr>
      <p:grpSpPr>
        <a:xfrm>
          <a:off x="0" y="0"/>
          <a:ext cx="0" cy="0"/>
          <a:chOff x="0" y="0"/>
          <a:chExt cx="0" cy="0"/>
        </a:xfrm>
      </p:grpSpPr>
      <p:sp>
        <p:nvSpPr>
          <p:cNvPr id="11266" name="Title 1">
            <a:extLst>
              <a:ext uri="{FF2B5EF4-FFF2-40B4-BE49-F238E27FC236}">
                <a16:creationId xmlns:a16="http://schemas.microsoft.com/office/drawing/2014/main" id="{49589290-66B5-CD36-1DA1-E3E2322DB180}"/>
              </a:ext>
            </a:extLst>
          </p:cNvPr>
          <p:cNvSpPr>
            <a:spLocks noGrp="1" noChangeArrowheads="1"/>
          </p:cNvSpPr>
          <p:nvPr>
            <p:ph type="title"/>
          </p:nvPr>
        </p:nvSpPr>
        <p:spPr/>
        <p:txBody>
          <a:bodyPr/>
          <a:lstStyle/>
          <a:p>
            <a:r>
              <a:rPr lang="en-US" sz="3000">
                <a:ea typeface="ヒラギノ角ゴ Pro W3"/>
                <a:cs typeface="Arial"/>
              </a:rPr>
              <a:t>Mechanism Comparison </a:t>
            </a:r>
            <a:r>
              <a:rPr lang="en-US" altLang="en-US" sz="3000">
                <a:ea typeface="ヒラギノ角ゴ Pro W3"/>
              </a:rPr>
              <a:t>:</a:t>
            </a:r>
            <a:endParaRPr lang="en-US"/>
          </a:p>
        </p:txBody>
      </p:sp>
      <p:sp>
        <p:nvSpPr>
          <p:cNvPr id="11268" name="Slide Number Placeholder 3">
            <a:extLst>
              <a:ext uri="{FF2B5EF4-FFF2-40B4-BE49-F238E27FC236}">
                <a16:creationId xmlns:a16="http://schemas.microsoft.com/office/drawing/2014/main" id="{5EE8C082-FEBF-BEA8-5D7D-BC900111E7DE}"/>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7A0C1CBE-52DB-4076-BA8A-7DBA7347444F}" type="slidenum">
              <a:rPr lang="en-US" altLang="en-US" sz="1800" smtClean="0">
                <a:latin typeface="Myriad Pro SemiCond" pitchFamily="34" charset="0"/>
              </a:rPr>
              <a:pPr/>
              <a:t>13</a:t>
            </a:fld>
            <a:endParaRPr lang="en-US" altLang="en-US" sz="1800">
              <a:latin typeface="Myriad Pro SemiCond" pitchFamily="34" charset="0"/>
            </a:endParaRPr>
          </a:p>
        </p:txBody>
      </p:sp>
      <p:pic>
        <p:nvPicPr>
          <p:cNvPr id="7" name="内容占位符 6" descr="图形用户界面, 应用程序&#10;&#10;AI 生成的内容可能不正确。">
            <a:extLst>
              <a:ext uri="{FF2B5EF4-FFF2-40B4-BE49-F238E27FC236}">
                <a16:creationId xmlns:a16="http://schemas.microsoft.com/office/drawing/2014/main" id="{30F1EC77-764B-0CAC-CDBB-BF3965A0FEF6}"/>
              </a:ext>
            </a:extLst>
          </p:cNvPr>
          <p:cNvPicPr>
            <a:picLocks noGrp="1" noChangeAspect="1"/>
          </p:cNvPicPr>
          <p:nvPr>
            <p:ph idx="1"/>
          </p:nvPr>
        </p:nvPicPr>
        <p:blipFill>
          <a:blip r:embed="rId3"/>
          <a:stretch>
            <a:fillRect/>
          </a:stretch>
        </p:blipFill>
        <p:spPr bwMode="auto">
          <a:xfrm>
            <a:off x="410375" y="1266791"/>
            <a:ext cx="8385963" cy="46902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文本框 1">
            <a:extLst>
              <a:ext uri="{FF2B5EF4-FFF2-40B4-BE49-F238E27FC236}">
                <a16:creationId xmlns:a16="http://schemas.microsoft.com/office/drawing/2014/main" id="{AA0A2845-1D0F-5847-6383-C0FAC4E82CF4}"/>
              </a:ext>
            </a:extLst>
          </p:cNvPr>
          <p:cNvSpPr txBox="1"/>
          <p:nvPr/>
        </p:nvSpPr>
        <p:spPr>
          <a:xfrm>
            <a:off x="413220" y="2994322"/>
            <a:ext cx="2814675" cy="23237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sz="1100">
                <a:latin typeface="Arial"/>
                <a:cs typeface="Times"/>
              </a:rPr>
              <a:t>a = Number of reports from the selected mechanistic class that include this Preferred Term (PT).</a:t>
            </a:r>
            <a:endParaRPr lang="zh-CN" sz="1100">
              <a:latin typeface="Arial"/>
              <a:cs typeface="Arial"/>
            </a:endParaRPr>
          </a:p>
          <a:p>
            <a:r>
              <a:rPr lang="zh-CN" sz="1100">
                <a:latin typeface="Arial"/>
                <a:cs typeface="Times"/>
              </a:rPr>
              <a:t>b = Number of reports from the selected mechanistic class that do not include this PT.</a:t>
            </a:r>
            <a:endParaRPr lang="zh-CN" sz="1100">
              <a:latin typeface="Arial"/>
              <a:cs typeface="Arial"/>
            </a:endParaRPr>
          </a:p>
          <a:p>
            <a:r>
              <a:rPr lang="zh-CN" sz="1100">
                <a:latin typeface="Arial"/>
                <a:cs typeface="Times"/>
              </a:rPr>
              <a:t>c = Number of reports from all other mechanistic classes that include this PT.</a:t>
            </a:r>
            <a:endParaRPr lang="zh-CN" sz="1100">
              <a:latin typeface="Arial"/>
              <a:cs typeface="Arial"/>
            </a:endParaRPr>
          </a:p>
          <a:p>
            <a:r>
              <a:rPr lang="zh-CN" sz="1100">
                <a:latin typeface="Arial"/>
                <a:cs typeface="Times"/>
              </a:rPr>
              <a:t>d = Number of reports from all other mechanistic classes that do not include this PT.</a:t>
            </a:r>
            <a:endParaRPr lang="zh-CN" sz="1100">
              <a:latin typeface="Arial"/>
            </a:endParaRPr>
          </a:p>
          <a:p>
            <a:pPr algn="l"/>
            <a:endParaRPr lang="zh-CN" altLang="en-US">
              <a:cs typeface="Times"/>
            </a:endParaRPr>
          </a:p>
        </p:txBody>
      </p:sp>
      <p:graphicFrame>
        <p:nvGraphicFramePr>
          <p:cNvPr id="4" name="表格 3">
            <a:extLst>
              <a:ext uri="{FF2B5EF4-FFF2-40B4-BE49-F238E27FC236}">
                <a16:creationId xmlns:a16="http://schemas.microsoft.com/office/drawing/2014/main" id="{C6C6BD07-A7B4-A4EB-4AB9-2A61B3B52698}"/>
              </a:ext>
            </a:extLst>
          </p:cNvPr>
          <p:cNvGraphicFramePr>
            <a:graphicFrameLocks noGrp="1"/>
          </p:cNvGraphicFramePr>
          <p:nvPr>
            <p:extLst>
              <p:ext uri="{D42A27DB-BD31-4B8C-83A1-F6EECF244321}">
                <p14:modId xmlns:p14="http://schemas.microsoft.com/office/powerpoint/2010/main" val="643773760"/>
              </p:ext>
            </p:extLst>
          </p:nvPr>
        </p:nvGraphicFramePr>
        <p:xfrm>
          <a:off x="441256" y="4957724"/>
          <a:ext cx="2758571" cy="1000843"/>
        </p:xfrm>
        <a:graphic>
          <a:graphicData uri="http://schemas.openxmlformats.org/drawingml/2006/table">
            <a:tbl>
              <a:tblPr firstRow="1" bandRow="1">
                <a:tableStyleId>{5C22544A-7EE6-4342-B048-85BDC9FD1C3A}</a:tableStyleId>
              </a:tblPr>
              <a:tblGrid>
                <a:gridCol w="1080575">
                  <a:extLst>
                    <a:ext uri="{9D8B030D-6E8A-4147-A177-3AD203B41FA5}">
                      <a16:colId xmlns:a16="http://schemas.microsoft.com/office/drawing/2014/main" val="2988389138"/>
                    </a:ext>
                  </a:extLst>
                </a:gridCol>
                <a:gridCol w="776505">
                  <a:extLst>
                    <a:ext uri="{9D8B030D-6E8A-4147-A177-3AD203B41FA5}">
                      <a16:colId xmlns:a16="http://schemas.microsoft.com/office/drawing/2014/main" val="4235660123"/>
                    </a:ext>
                  </a:extLst>
                </a:gridCol>
                <a:gridCol w="901491">
                  <a:extLst>
                    <a:ext uri="{9D8B030D-6E8A-4147-A177-3AD203B41FA5}">
                      <a16:colId xmlns:a16="http://schemas.microsoft.com/office/drawing/2014/main" val="2830737337"/>
                    </a:ext>
                  </a:extLst>
                </a:gridCol>
              </a:tblGrid>
              <a:tr h="330283">
                <a:tc>
                  <a:txBody>
                    <a:bodyPr/>
                    <a:lstStyle/>
                    <a:p>
                      <a:pPr lvl="0">
                        <a:buNone/>
                      </a:pPr>
                      <a:endParaRPr lang="zh-CN" altLang="en-US" sz="800">
                        <a:solidFill>
                          <a:schemeClr val="bg1"/>
                        </a:solidFill>
                      </a:endParaRPr>
                    </a:p>
                  </a:txBody>
                  <a:tcPr>
                    <a:solidFill>
                      <a:srgbClr val="5B5B5B"/>
                    </a:solidFill>
                  </a:tcPr>
                </a:tc>
                <a:tc>
                  <a:txBody>
                    <a:bodyPr/>
                    <a:lstStyle/>
                    <a:p>
                      <a:pPr lvl="0">
                        <a:buNone/>
                      </a:pPr>
                      <a:r>
                        <a:rPr lang="zh-CN" altLang="en-US" sz="800">
                          <a:solidFill>
                            <a:schemeClr val="bg1"/>
                          </a:solidFill>
                        </a:rPr>
                        <a:t>PT reported</a:t>
                      </a:r>
                    </a:p>
                  </a:txBody>
                  <a:tcPr>
                    <a:solidFill>
                      <a:srgbClr val="5B5B5B"/>
                    </a:solidFill>
                  </a:tcPr>
                </a:tc>
                <a:tc>
                  <a:txBody>
                    <a:bodyPr/>
                    <a:lstStyle/>
                    <a:p>
                      <a:pPr lvl="0">
                        <a:buNone/>
                      </a:pPr>
                      <a:r>
                        <a:rPr lang="zh-CN" altLang="en-US" sz="800">
                          <a:solidFill>
                            <a:schemeClr val="bg1"/>
                          </a:solidFill>
                        </a:rPr>
                        <a:t>PT not reported</a:t>
                      </a:r>
                    </a:p>
                  </a:txBody>
                  <a:tcPr>
                    <a:solidFill>
                      <a:srgbClr val="5B5B5B"/>
                    </a:solidFill>
                  </a:tcPr>
                </a:tc>
                <a:extLst>
                  <a:ext uri="{0D108BD9-81ED-4DB2-BD59-A6C34878D82A}">
                    <a16:rowId xmlns:a16="http://schemas.microsoft.com/office/drawing/2014/main" val="1280464368"/>
                  </a:ext>
                </a:extLst>
              </a:tr>
              <a:tr h="330283">
                <a:tc>
                  <a:txBody>
                    <a:bodyPr/>
                    <a:lstStyle/>
                    <a:p>
                      <a:pPr lvl="0">
                        <a:buNone/>
                      </a:pPr>
                      <a:r>
                        <a:rPr lang="zh-CN" altLang="en-US" sz="800">
                          <a:solidFill>
                            <a:schemeClr val="bg1"/>
                          </a:solidFill>
                        </a:rPr>
                        <a:t>Selected mechanistic class</a:t>
                      </a:r>
                    </a:p>
                  </a:txBody>
                  <a:tcPr>
                    <a:solidFill>
                      <a:srgbClr val="0070C0"/>
                    </a:solidFill>
                  </a:tcPr>
                </a:tc>
                <a:tc>
                  <a:txBody>
                    <a:bodyPr/>
                    <a:lstStyle/>
                    <a:p>
                      <a:pPr lvl="0">
                        <a:buNone/>
                      </a:pPr>
                      <a:r>
                        <a:rPr lang="zh-CN" altLang="en-US" sz="800">
                          <a:solidFill>
                            <a:schemeClr val="bg1"/>
                          </a:solidFill>
                        </a:rPr>
                        <a:t>a</a:t>
                      </a:r>
                    </a:p>
                  </a:txBody>
                  <a:tcPr>
                    <a:solidFill>
                      <a:srgbClr val="0070C0"/>
                    </a:solidFill>
                  </a:tcPr>
                </a:tc>
                <a:tc>
                  <a:txBody>
                    <a:bodyPr/>
                    <a:lstStyle/>
                    <a:p>
                      <a:pPr lvl="0">
                        <a:buNone/>
                      </a:pPr>
                      <a:r>
                        <a:rPr lang="zh-CN" altLang="en-US" sz="800">
                          <a:solidFill>
                            <a:schemeClr val="bg1"/>
                          </a:solidFill>
                        </a:rPr>
                        <a:t>b</a:t>
                      </a:r>
                    </a:p>
                  </a:txBody>
                  <a:tcPr>
                    <a:solidFill>
                      <a:srgbClr val="0070C0"/>
                    </a:solidFill>
                  </a:tcPr>
                </a:tc>
                <a:extLst>
                  <a:ext uri="{0D108BD9-81ED-4DB2-BD59-A6C34878D82A}">
                    <a16:rowId xmlns:a16="http://schemas.microsoft.com/office/drawing/2014/main" val="1911675797"/>
                  </a:ext>
                </a:extLst>
              </a:tr>
              <a:tr h="330283">
                <a:tc>
                  <a:txBody>
                    <a:bodyPr/>
                    <a:lstStyle/>
                    <a:p>
                      <a:pPr lvl="0">
                        <a:buNone/>
                      </a:pPr>
                      <a:r>
                        <a:rPr lang="zh-CN" altLang="en-US" sz="800">
                          <a:solidFill>
                            <a:schemeClr val="bg1"/>
                          </a:solidFill>
                        </a:rPr>
                        <a:t>All other classes</a:t>
                      </a:r>
                    </a:p>
                  </a:txBody>
                  <a:tcPr>
                    <a:solidFill>
                      <a:srgbClr val="0070C0"/>
                    </a:solidFill>
                  </a:tcPr>
                </a:tc>
                <a:tc>
                  <a:txBody>
                    <a:bodyPr/>
                    <a:lstStyle/>
                    <a:p>
                      <a:pPr lvl="0">
                        <a:buNone/>
                      </a:pPr>
                      <a:r>
                        <a:rPr lang="zh-CN" altLang="en-US" sz="800">
                          <a:solidFill>
                            <a:schemeClr val="bg1"/>
                          </a:solidFill>
                        </a:rPr>
                        <a:t>c</a:t>
                      </a:r>
                    </a:p>
                  </a:txBody>
                  <a:tcPr>
                    <a:solidFill>
                      <a:srgbClr val="0070C0"/>
                    </a:solidFill>
                  </a:tcPr>
                </a:tc>
                <a:tc>
                  <a:txBody>
                    <a:bodyPr/>
                    <a:lstStyle/>
                    <a:p>
                      <a:pPr lvl="0">
                        <a:buNone/>
                      </a:pPr>
                      <a:r>
                        <a:rPr lang="zh-CN" altLang="en-US" sz="800">
                          <a:solidFill>
                            <a:schemeClr val="bg1"/>
                          </a:solidFill>
                        </a:rPr>
                        <a:t>d</a:t>
                      </a:r>
                    </a:p>
                  </a:txBody>
                  <a:tcPr>
                    <a:solidFill>
                      <a:srgbClr val="0070C0"/>
                    </a:solidFill>
                  </a:tcPr>
                </a:tc>
                <a:extLst>
                  <a:ext uri="{0D108BD9-81ED-4DB2-BD59-A6C34878D82A}">
                    <a16:rowId xmlns:a16="http://schemas.microsoft.com/office/drawing/2014/main" val="3182827478"/>
                  </a:ext>
                </a:extLst>
              </a:tr>
            </a:tbl>
          </a:graphicData>
        </a:graphic>
      </p:graphicFrame>
    </p:spTree>
    <p:extLst>
      <p:ext uri="{BB962C8B-B14F-4D97-AF65-F5344CB8AC3E}">
        <p14:creationId xmlns:p14="http://schemas.microsoft.com/office/powerpoint/2010/main" val="13446391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F76067-7D34-8B1A-EC10-504FE7F68628}"/>
            </a:ext>
          </a:extLst>
        </p:cNvPr>
        <p:cNvGrpSpPr/>
        <p:nvPr/>
      </p:nvGrpSpPr>
      <p:grpSpPr>
        <a:xfrm>
          <a:off x="0" y="0"/>
          <a:ext cx="0" cy="0"/>
          <a:chOff x="0" y="0"/>
          <a:chExt cx="0" cy="0"/>
        </a:xfrm>
      </p:grpSpPr>
      <p:sp>
        <p:nvSpPr>
          <p:cNvPr id="11266" name="Title 1">
            <a:extLst>
              <a:ext uri="{FF2B5EF4-FFF2-40B4-BE49-F238E27FC236}">
                <a16:creationId xmlns:a16="http://schemas.microsoft.com/office/drawing/2014/main" id="{7BE4D4D9-40FD-BA6C-260C-9941B1B2261C}"/>
              </a:ext>
            </a:extLst>
          </p:cNvPr>
          <p:cNvSpPr>
            <a:spLocks noGrp="1" noChangeArrowheads="1"/>
          </p:cNvSpPr>
          <p:nvPr>
            <p:ph type="title"/>
          </p:nvPr>
        </p:nvSpPr>
        <p:spPr/>
        <p:txBody>
          <a:bodyPr/>
          <a:lstStyle/>
          <a:p>
            <a:r>
              <a:rPr lang="en-US" sz="3000">
                <a:ea typeface="ヒラギノ角ゴ Pro W3"/>
                <a:cs typeface="Arial"/>
              </a:rPr>
              <a:t>Individual Drug Profiles  </a:t>
            </a:r>
            <a:r>
              <a:rPr lang="en-US" altLang="en-US" sz="3000">
                <a:ea typeface="ヒラギノ角ゴ Pro W3"/>
              </a:rPr>
              <a:t>:</a:t>
            </a:r>
            <a:endParaRPr lang="en-US"/>
          </a:p>
        </p:txBody>
      </p:sp>
      <p:sp>
        <p:nvSpPr>
          <p:cNvPr id="11268" name="Slide Number Placeholder 3">
            <a:extLst>
              <a:ext uri="{FF2B5EF4-FFF2-40B4-BE49-F238E27FC236}">
                <a16:creationId xmlns:a16="http://schemas.microsoft.com/office/drawing/2014/main" id="{3FFD14C3-8CD8-BEDF-CB4D-5DDAF53B2A73}"/>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7A0C1CBE-52DB-4076-BA8A-7DBA7347444F}" type="slidenum">
              <a:rPr lang="en-US" altLang="en-US" sz="1800" smtClean="0">
                <a:latin typeface="Myriad Pro SemiCond" pitchFamily="34" charset="0"/>
              </a:rPr>
              <a:pPr/>
              <a:t>14</a:t>
            </a:fld>
            <a:endParaRPr lang="en-US" altLang="en-US" sz="1800">
              <a:latin typeface="Myriad Pro SemiCond" pitchFamily="34" charset="0"/>
            </a:endParaRPr>
          </a:p>
        </p:txBody>
      </p:sp>
      <p:pic>
        <p:nvPicPr>
          <p:cNvPr id="2" name="图片 1" descr="图形用户界面, 图表, 折线图&#10;&#10;AI 生成的内容可能不正确。">
            <a:extLst>
              <a:ext uri="{FF2B5EF4-FFF2-40B4-BE49-F238E27FC236}">
                <a16:creationId xmlns:a16="http://schemas.microsoft.com/office/drawing/2014/main" id="{D746BBD2-3B38-E179-2DD5-1E9C3EE04DBF}"/>
              </a:ext>
            </a:extLst>
          </p:cNvPr>
          <p:cNvPicPr>
            <a:picLocks noChangeAspect="1"/>
          </p:cNvPicPr>
          <p:nvPr/>
        </p:nvPicPr>
        <p:blipFill>
          <a:blip r:embed="rId3"/>
          <a:stretch>
            <a:fillRect/>
          </a:stretch>
        </p:blipFill>
        <p:spPr>
          <a:xfrm>
            <a:off x="188259" y="1015491"/>
            <a:ext cx="8760759" cy="5028722"/>
          </a:xfrm>
          <a:prstGeom prst="rect">
            <a:avLst/>
          </a:prstGeom>
        </p:spPr>
      </p:pic>
    </p:spTree>
    <p:extLst>
      <p:ext uri="{BB962C8B-B14F-4D97-AF65-F5344CB8AC3E}">
        <p14:creationId xmlns:p14="http://schemas.microsoft.com/office/powerpoint/2010/main" val="2955752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6068BC-11C0-0113-7951-BDCE6A5E623D}"/>
            </a:ext>
          </a:extLst>
        </p:cNvPr>
        <p:cNvGrpSpPr/>
        <p:nvPr/>
      </p:nvGrpSpPr>
      <p:grpSpPr>
        <a:xfrm>
          <a:off x="0" y="0"/>
          <a:ext cx="0" cy="0"/>
          <a:chOff x="0" y="0"/>
          <a:chExt cx="0" cy="0"/>
        </a:xfrm>
      </p:grpSpPr>
      <p:sp>
        <p:nvSpPr>
          <p:cNvPr id="11266" name="Title 1">
            <a:extLst>
              <a:ext uri="{FF2B5EF4-FFF2-40B4-BE49-F238E27FC236}">
                <a16:creationId xmlns:a16="http://schemas.microsoft.com/office/drawing/2014/main" id="{528D8715-9382-07E9-DBCC-AE05A13E0882}"/>
              </a:ext>
            </a:extLst>
          </p:cNvPr>
          <p:cNvSpPr>
            <a:spLocks noGrp="1" noChangeArrowheads="1"/>
          </p:cNvSpPr>
          <p:nvPr>
            <p:ph type="title"/>
          </p:nvPr>
        </p:nvSpPr>
        <p:spPr/>
        <p:txBody>
          <a:bodyPr/>
          <a:lstStyle/>
          <a:p>
            <a:r>
              <a:rPr lang="en-US" sz="3000">
                <a:ea typeface="ヒラギノ角ゴ Pro W3"/>
                <a:cs typeface="Arial"/>
              </a:rPr>
              <a:t>Individual Drug Profiles  </a:t>
            </a:r>
            <a:r>
              <a:rPr lang="en-US" altLang="en-US" sz="3000">
                <a:ea typeface="ヒラギノ角ゴ Pro W3"/>
              </a:rPr>
              <a:t>:</a:t>
            </a:r>
            <a:endParaRPr lang="en-US"/>
          </a:p>
        </p:txBody>
      </p:sp>
      <p:sp>
        <p:nvSpPr>
          <p:cNvPr id="11268" name="Slide Number Placeholder 3">
            <a:extLst>
              <a:ext uri="{FF2B5EF4-FFF2-40B4-BE49-F238E27FC236}">
                <a16:creationId xmlns:a16="http://schemas.microsoft.com/office/drawing/2014/main" id="{4C0083FD-CFC4-E75F-2AC1-6C2663516509}"/>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7A0C1CBE-52DB-4076-BA8A-7DBA7347444F}" type="slidenum">
              <a:rPr lang="en-US" altLang="en-US" sz="1800" smtClean="0">
                <a:latin typeface="Myriad Pro SemiCond" pitchFamily="34" charset="0"/>
              </a:rPr>
              <a:pPr/>
              <a:t>15</a:t>
            </a:fld>
            <a:endParaRPr lang="en-US" altLang="en-US" sz="1800">
              <a:latin typeface="Myriad Pro SemiCond" pitchFamily="34" charset="0"/>
            </a:endParaRPr>
          </a:p>
        </p:txBody>
      </p:sp>
      <p:pic>
        <p:nvPicPr>
          <p:cNvPr id="3" name="图片 2" descr="表格&#10;&#10;AI 生成的内容可能不正确。">
            <a:extLst>
              <a:ext uri="{FF2B5EF4-FFF2-40B4-BE49-F238E27FC236}">
                <a16:creationId xmlns:a16="http://schemas.microsoft.com/office/drawing/2014/main" id="{6DB9E753-A26E-78B6-22FF-9581E37112D6}"/>
              </a:ext>
            </a:extLst>
          </p:cNvPr>
          <p:cNvPicPr>
            <a:picLocks noChangeAspect="1"/>
          </p:cNvPicPr>
          <p:nvPr/>
        </p:nvPicPr>
        <p:blipFill>
          <a:blip r:embed="rId3"/>
          <a:stretch>
            <a:fillRect/>
          </a:stretch>
        </p:blipFill>
        <p:spPr>
          <a:xfrm>
            <a:off x="352246" y="984499"/>
            <a:ext cx="8410755" cy="5090286"/>
          </a:xfrm>
          <a:prstGeom prst="rect">
            <a:avLst/>
          </a:prstGeom>
        </p:spPr>
      </p:pic>
    </p:spTree>
    <p:extLst>
      <p:ext uri="{BB962C8B-B14F-4D97-AF65-F5344CB8AC3E}">
        <p14:creationId xmlns:p14="http://schemas.microsoft.com/office/powerpoint/2010/main" val="669051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7BB8F4D9-0D4A-AD82-8548-16C3A4312292}"/>
              </a:ext>
            </a:extLst>
          </p:cNvPr>
          <p:cNvSpPr>
            <a:spLocks noGrp="1" noChangeArrowheads="1"/>
          </p:cNvSpPr>
          <p:nvPr>
            <p:ph type="title"/>
          </p:nvPr>
        </p:nvSpPr>
        <p:spPr>
          <a:xfrm>
            <a:off x="0" y="0"/>
            <a:ext cx="9144000" cy="625475"/>
          </a:xfrm>
        </p:spPr>
        <p:txBody>
          <a:bodyPr/>
          <a:lstStyle/>
          <a:p>
            <a:r>
              <a:rPr lang="en-US" sz="2900">
                <a:latin typeface="Arial"/>
                <a:ea typeface="ヒラギノ角ゴ Pro W3"/>
              </a:rPr>
              <a:t>Interactive Multi-Model Forecasting</a:t>
            </a:r>
          </a:p>
        </p:txBody>
      </p:sp>
      <p:sp>
        <p:nvSpPr>
          <p:cNvPr id="13315" name="Slide Number Placeholder 19">
            <a:extLst>
              <a:ext uri="{FF2B5EF4-FFF2-40B4-BE49-F238E27FC236}">
                <a16:creationId xmlns:a16="http://schemas.microsoft.com/office/drawing/2014/main" id="{37E6C443-ECE1-0564-095A-B65685963B0E}"/>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EE405F27-9B70-4EA7-B26F-CB44249A2BCE}" type="slidenum">
              <a:rPr lang="en-US" altLang="en-US" sz="1800" smtClean="0">
                <a:latin typeface="Myriad Pro SemiCond" pitchFamily="34" charset="0"/>
              </a:rPr>
              <a:pPr/>
              <a:t>16</a:t>
            </a:fld>
            <a:endParaRPr lang="en-US" altLang="en-US" sz="1800">
              <a:latin typeface="Myriad Pro SemiCond" pitchFamily="34" charset="0"/>
            </a:endParaRPr>
          </a:p>
        </p:txBody>
      </p:sp>
      <p:sp>
        <p:nvSpPr>
          <p:cNvPr id="3" name="文本框 2">
            <a:extLst>
              <a:ext uri="{FF2B5EF4-FFF2-40B4-BE49-F238E27FC236}">
                <a16:creationId xmlns:a16="http://schemas.microsoft.com/office/drawing/2014/main" id="{C27D0E3A-A6E1-4292-2473-2561F52DDD3F}"/>
              </a:ext>
            </a:extLst>
          </p:cNvPr>
          <p:cNvSpPr txBox="1"/>
          <p:nvPr/>
        </p:nvSpPr>
        <p:spPr>
          <a:xfrm>
            <a:off x="45936" y="626254"/>
            <a:ext cx="9135184" cy="61863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latin typeface="Arial"/>
                <a:ea typeface="ヒラギノ角ゴ Pro W3"/>
                <a:cs typeface="Arial"/>
              </a:rPr>
              <a:t>Why</a:t>
            </a:r>
            <a:r>
              <a:rPr lang="zh-CN" sz="2800" b="1">
                <a:latin typeface="Arial"/>
                <a:cs typeface="Arial"/>
              </a:rPr>
              <a:t> </a:t>
            </a:r>
            <a:r>
              <a:rPr lang="en-US" altLang="zh-CN" sz="2800" b="1">
                <a:latin typeface="Arial"/>
                <a:ea typeface="ヒラギノ角ゴ Pro W3"/>
                <a:cs typeface="Arial"/>
              </a:rPr>
              <a:t>This</a:t>
            </a:r>
            <a:r>
              <a:rPr lang="en-US" sz="2800" b="1">
                <a:latin typeface="Arial"/>
                <a:ea typeface="ヒラギノ角ゴ Pro W3"/>
                <a:cs typeface="Arial"/>
              </a:rPr>
              <a:t> </a:t>
            </a:r>
            <a:r>
              <a:rPr lang="zh-CN" sz="2800" b="1">
                <a:latin typeface="Arial"/>
                <a:cs typeface="Arial"/>
              </a:rPr>
              <a:t>Matters</a:t>
            </a:r>
            <a:endParaRPr lang="zh-CN" sz="2800">
              <a:latin typeface="Arial"/>
              <a:cs typeface="Arial"/>
            </a:endParaRPr>
          </a:p>
          <a:p>
            <a:pPr marL="342900" indent="-342900">
              <a:buFont typeface="Wingdings"/>
              <a:buChar char="§"/>
            </a:pPr>
            <a:r>
              <a:rPr lang="zh-CN">
                <a:latin typeface="Arial"/>
                <a:cs typeface="Times"/>
              </a:rPr>
              <a:t>F</a:t>
            </a:r>
            <a:r>
              <a:rPr lang="en-US" altLang="zh-CN">
                <a:latin typeface="Arial"/>
                <a:ea typeface="ヒラギノ角ゴ Pro W3"/>
                <a:cs typeface="Times"/>
              </a:rPr>
              <a:t>AER</a:t>
            </a:r>
            <a:r>
              <a:rPr lang="zh-CN">
                <a:latin typeface="Arial"/>
                <a:cs typeface="Times"/>
              </a:rPr>
              <a:t>S</a:t>
            </a:r>
            <a:r>
              <a:rPr lang="zh-CN" altLang="en-US">
                <a:latin typeface="Arial"/>
                <a:ea typeface="ヒラギノ角ゴ Pro W3"/>
                <a:cs typeface="Times"/>
              </a:rPr>
              <a:t> </a:t>
            </a:r>
            <a:r>
              <a:rPr lang="zh-CN">
                <a:latin typeface="Arial"/>
                <a:cs typeface="Times"/>
              </a:rPr>
              <a:t>ad</a:t>
            </a:r>
            <a:r>
              <a:rPr lang="en-US" altLang="zh-CN" err="1">
                <a:latin typeface="Arial"/>
                <a:ea typeface="ヒラギノ角ゴ Pro W3"/>
                <a:cs typeface="Times"/>
              </a:rPr>
              <a:t>ve</a:t>
            </a:r>
            <a:r>
              <a:rPr lang="zh-CN">
                <a:latin typeface="Arial"/>
                <a:cs typeface="Times"/>
              </a:rPr>
              <a:t>r</a:t>
            </a:r>
            <a:r>
              <a:rPr lang="en-US" altLang="zh-CN">
                <a:latin typeface="Arial"/>
                <a:ea typeface="ヒラギノ角ゴ Pro W3"/>
                <a:cs typeface="Times"/>
              </a:rPr>
              <a:t>se</a:t>
            </a:r>
            <a:r>
              <a:rPr lang="zh-CN" altLang="en-US">
                <a:latin typeface="Arial"/>
                <a:cs typeface="Times"/>
              </a:rPr>
              <a:t> </a:t>
            </a:r>
            <a:r>
              <a:rPr lang="en-US" altLang="zh-CN">
                <a:latin typeface="Arial"/>
                <a:ea typeface="ヒラギノ角ゴ Pro W3"/>
                <a:cs typeface="Times"/>
              </a:rPr>
              <a:t>eve</a:t>
            </a:r>
            <a:r>
              <a:rPr lang="zh-CN">
                <a:latin typeface="Arial"/>
                <a:cs typeface="Times"/>
              </a:rPr>
              <a:t>nt</a:t>
            </a:r>
            <a:r>
              <a:rPr lang="zh-CN" altLang="en-US">
                <a:latin typeface="Arial"/>
                <a:cs typeface="Times"/>
              </a:rPr>
              <a:t> </a:t>
            </a:r>
            <a:r>
              <a:rPr lang="en-US" altLang="zh-CN">
                <a:latin typeface="Arial"/>
                <a:ea typeface="ヒラギノ角ゴ Pro W3"/>
                <a:cs typeface="Times"/>
              </a:rPr>
              <a:t>report</a:t>
            </a:r>
            <a:r>
              <a:rPr lang="zh-CN">
                <a:latin typeface="Arial"/>
                <a:cs typeface="Times"/>
              </a:rPr>
              <a:t>s </a:t>
            </a:r>
            <a:r>
              <a:rPr lang="en-US" altLang="zh-CN" err="1">
                <a:latin typeface="Arial"/>
                <a:ea typeface="ヒラギノ角ゴ Pro W3"/>
                <a:cs typeface="Times"/>
              </a:rPr>
              <a:t>sh</a:t>
            </a:r>
            <a:r>
              <a:rPr lang="zh-CN">
                <a:latin typeface="Arial"/>
                <a:cs typeface="Times"/>
              </a:rPr>
              <a:t>ow</a:t>
            </a:r>
            <a:r>
              <a:rPr lang="zh-CN" altLang="en-US">
                <a:latin typeface="Arial"/>
                <a:ea typeface="ヒラギノ角ゴ Pro W3"/>
                <a:cs typeface="Times"/>
              </a:rPr>
              <a:t> </a:t>
            </a:r>
            <a:r>
              <a:rPr lang="zh-CN">
                <a:latin typeface="Arial"/>
                <a:cs typeface="Times"/>
              </a:rPr>
              <a:t>i</a:t>
            </a:r>
            <a:r>
              <a:rPr lang="en-US" altLang="zh-CN" err="1">
                <a:latin typeface="Arial"/>
                <a:ea typeface="ヒラギノ角ゴ Pro W3"/>
                <a:cs typeface="Times"/>
              </a:rPr>
              <a:t>mpor</a:t>
            </a:r>
            <a:r>
              <a:rPr lang="zh-CN">
                <a:latin typeface="Arial"/>
                <a:cs typeface="Times"/>
              </a:rPr>
              <a:t>t</a:t>
            </a:r>
            <a:r>
              <a:rPr lang="en-US" altLang="zh-CN">
                <a:latin typeface="Arial"/>
                <a:ea typeface="ヒラギノ角ゴ Pro W3"/>
                <a:cs typeface="Times"/>
              </a:rPr>
              <a:t>a</a:t>
            </a:r>
            <a:r>
              <a:rPr lang="zh-CN">
                <a:latin typeface="Arial"/>
                <a:cs typeface="Times"/>
              </a:rPr>
              <a:t>n</a:t>
            </a:r>
            <a:r>
              <a:rPr lang="en-US" altLang="zh-CN">
                <a:latin typeface="Arial"/>
                <a:ea typeface="ヒラギノ角ゴ Pro W3"/>
                <a:cs typeface="Times"/>
              </a:rPr>
              <a:t>t</a:t>
            </a:r>
            <a:r>
              <a:rPr lang="zh-CN" altLang="en-US">
                <a:latin typeface="Arial"/>
                <a:ea typeface="ヒラギノ角ゴ Pro W3"/>
                <a:cs typeface="Times"/>
              </a:rPr>
              <a:t> </a:t>
            </a:r>
            <a:r>
              <a:rPr lang="en-US" altLang="zh-CN">
                <a:latin typeface="Arial"/>
                <a:ea typeface="ヒラギノ角ゴ Pro W3"/>
                <a:cs typeface="Times"/>
              </a:rPr>
              <a:t>t</a:t>
            </a:r>
            <a:r>
              <a:rPr lang="zh-CN">
                <a:latin typeface="Arial"/>
                <a:cs typeface="Times"/>
              </a:rPr>
              <a:t>e</a:t>
            </a:r>
            <a:r>
              <a:rPr lang="en-US" altLang="zh-CN" err="1">
                <a:latin typeface="Arial"/>
                <a:ea typeface="ヒラギノ角ゴ Pro W3"/>
                <a:cs typeface="Times"/>
              </a:rPr>
              <a:t>mpo</a:t>
            </a:r>
            <a:r>
              <a:rPr lang="zh-CN">
                <a:latin typeface="Arial"/>
                <a:cs typeface="Times"/>
              </a:rPr>
              <a:t>ra</a:t>
            </a:r>
            <a:r>
              <a:rPr lang="en-US" altLang="zh-CN">
                <a:latin typeface="Arial"/>
                <a:ea typeface="ヒラギノ角ゴ Pro W3"/>
                <a:cs typeface="Times"/>
              </a:rPr>
              <a:t>l</a:t>
            </a:r>
            <a:r>
              <a:rPr lang="zh-CN" altLang="en-US">
                <a:latin typeface="Arial"/>
                <a:ea typeface="ヒラギノ角ゴ Pro W3"/>
                <a:cs typeface="Times"/>
              </a:rPr>
              <a:t> </a:t>
            </a:r>
            <a:r>
              <a:rPr lang="en-US" altLang="zh-CN">
                <a:latin typeface="Arial"/>
                <a:ea typeface="ヒラギノ角ゴ Pro W3"/>
                <a:cs typeface="Times"/>
              </a:rPr>
              <a:t>p</a:t>
            </a:r>
            <a:r>
              <a:rPr lang="zh-CN">
                <a:latin typeface="Arial"/>
                <a:cs typeface="Times"/>
              </a:rPr>
              <a:t>at</a:t>
            </a:r>
            <a:r>
              <a:rPr lang="en-US" altLang="zh-CN">
                <a:latin typeface="Arial"/>
                <a:ea typeface="ヒラギノ角ゴ Pro W3"/>
                <a:cs typeface="Times"/>
              </a:rPr>
              <a:t>t</a:t>
            </a:r>
            <a:r>
              <a:rPr lang="zh-CN">
                <a:latin typeface="Arial"/>
                <a:cs typeface="Times"/>
              </a:rPr>
              <a:t>erns</a:t>
            </a:r>
            <a:r>
              <a:rPr lang="zh-CN" altLang="en-US">
                <a:latin typeface="Arial"/>
                <a:ea typeface="ヒラギノ角ゴ Pro W3"/>
                <a:cs typeface="Times"/>
              </a:rPr>
              <a:t> </a:t>
            </a:r>
            <a:r>
              <a:rPr lang="en-US" altLang="zh-CN" err="1">
                <a:latin typeface="Arial"/>
                <a:ea typeface="ヒラギノ角ゴ Pro W3"/>
                <a:cs typeface="Times"/>
              </a:rPr>
              <a:t>th</a:t>
            </a:r>
            <a:r>
              <a:rPr lang="zh-CN">
                <a:latin typeface="Arial"/>
                <a:cs typeface="Times"/>
              </a:rPr>
              <a:t>at</a:t>
            </a:r>
            <a:r>
              <a:rPr lang="zh-CN" altLang="en-US">
                <a:latin typeface="Arial"/>
                <a:cs typeface="Times"/>
              </a:rPr>
              <a:t> </a:t>
            </a:r>
            <a:r>
              <a:rPr lang="en-US" altLang="zh-CN">
                <a:latin typeface="Arial"/>
                <a:ea typeface="ヒラギノ角ゴ Pro W3"/>
                <a:cs typeface="Times"/>
              </a:rPr>
              <a:t>may</a:t>
            </a:r>
            <a:r>
              <a:rPr lang="zh-CN" altLang="en-US">
                <a:latin typeface="Arial"/>
                <a:cs typeface="Times"/>
              </a:rPr>
              <a:t> </a:t>
            </a:r>
            <a:r>
              <a:rPr lang="zh-CN">
                <a:latin typeface="Arial"/>
                <a:cs typeface="Times"/>
              </a:rPr>
              <a:t>in</a:t>
            </a:r>
            <a:r>
              <a:rPr lang="en-US" altLang="zh-CN" err="1">
                <a:latin typeface="Arial"/>
                <a:ea typeface="ヒラギノ角ゴ Pro W3"/>
                <a:cs typeface="Times"/>
              </a:rPr>
              <a:t>dica</a:t>
            </a:r>
            <a:r>
              <a:rPr lang="zh-CN">
                <a:latin typeface="Arial"/>
                <a:cs typeface="Times"/>
              </a:rPr>
              <a:t>t</a:t>
            </a:r>
            <a:r>
              <a:rPr lang="en-US" altLang="zh-CN">
                <a:latin typeface="Arial"/>
                <a:ea typeface="ヒラギノ角ゴ Pro W3"/>
                <a:cs typeface="Times"/>
              </a:rPr>
              <a:t>e</a:t>
            </a:r>
            <a:r>
              <a:rPr lang="zh-CN" altLang="en-US">
                <a:latin typeface="Arial"/>
                <a:ea typeface="ヒラギノ角ゴ Pro W3"/>
                <a:cs typeface="Times"/>
              </a:rPr>
              <a:t> </a:t>
            </a:r>
            <a:r>
              <a:rPr lang="en-US" altLang="zh-CN">
                <a:latin typeface="Arial"/>
                <a:ea typeface="ヒラギノ角ゴ Pro W3"/>
                <a:cs typeface="Times"/>
              </a:rPr>
              <a:t>e</a:t>
            </a:r>
            <a:r>
              <a:rPr lang="zh-CN">
                <a:latin typeface="Arial"/>
                <a:cs typeface="Times"/>
              </a:rPr>
              <a:t>me</a:t>
            </a:r>
            <a:r>
              <a:rPr lang="en-US" altLang="zh-CN" err="1">
                <a:latin typeface="Arial"/>
                <a:ea typeface="ヒラギノ角ゴ Pro W3"/>
                <a:cs typeface="Times"/>
              </a:rPr>
              <a:t>rging</a:t>
            </a:r>
            <a:r>
              <a:rPr lang="zh-CN" altLang="en-US">
                <a:latin typeface="Arial"/>
                <a:ea typeface="ヒラギノ角ゴ Pro W3"/>
                <a:cs typeface="Times"/>
              </a:rPr>
              <a:t> </a:t>
            </a:r>
            <a:r>
              <a:rPr lang="zh-CN">
                <a:latin typeface="Arial"/>
                <a:cs typeface="Times"/>
              </a:rPr>
              <a:t>s</a:t>
            </a:r>
            <a:r>
              <a:rPr lang="en-US" altLang="zh-CN" err="1">
                <a:latin typeface="Arial"/>
                <a:ea typeface="ヒラギノ角ゴ Pro W3"/>
                <a:cs typeface="Times"/>
              </a:rPr>
              <a:t>af</a:t>
            </a:r>
            <a:r>
              <a:rPr lang="zh-CN">
                <a:latin typeface="Arial"/>
                <a:cs typeface="Times"/>
              </a:rPr>
              <a:t>e</a:t>
            </a:r>
            <a:r>
              <a:rPr lang="en-US" altLang="zh-CN">
                <a:latin typeface="Arial"/>
                <a:ea typeface="ヒラギノ角ゴ Pro W3"/>
                <a:cs typeface="Times"/>
              </a:rPr>
              <a:t>ty</a:t>
            </a:r>
            <a:r>
              <a:rPr lang="zh-CN" altLang="en-US">
                <a:latin typeface="Arial"/>
                <a:cs typeface="Times"/>
              </a:rPr>
              <a:t> </a:t>
            </a:r>
            <a:r>
              <a:rPr lang="zh-CN">
                <a:latin typeface="Arial"/>
                <a:cs typeface="Times"/>
              </a:rPr>
              <a:t>ri</a:t>
            </a:r>
            <a:r>
              <a:rPr lang="en-US" altLang="zh-CN" err="1">
                <a:latin typeface="Arial"/>
                <a:ea typeface="ヒラギノ角ゴ Pro W3"/>
                <a:cs typeface="Times"/>
              </a:rPr>
              <a:t>sks</a:t>
            </a:r>
            <a:r>
              <a:rPr lang="en-US" altLang="zh-CN">
                <a:latin typeface="Arial"/>
                <a:ea typeface="ヒラギノ角ゴ Pro W3"/>
                <a:cs typeface="Times"/>
              </a:rPr>
              <a:t>.</a:t>
            </a:r>
            <a:endParaRPr lang="zh-CN" altLang="en-US">
              <a:latin typeface="Arial"/>
              <a:cs typeface="Times"/>
            </a:endParaRPr>
          </a:p>
          <a:p>
            <a:pPr marL="285750" indent="-285750">
              <a:buFont typeface="Wingdings"/>
              <a:buChar char="§"/>
            </a:pPr>
            <a:r>
              <a:rPr lang="en-US" altLang="zh-CN">
                <a:latin typeface="Arial"/>
                <a:ea typeface="ヒラギノ角ゴ Pro W3"/>
                <a:cs typeface="Times"/>
              </a:rPr>
              <a:t>Curr</a:t>
            </a:r>
            <a:r>
              <a:rPr lang="zh-CN">
                <a:latin typeface="Arial"/>
                <a:cs typeface="Times"/>
              </a:rPr>
              <a:t>e</a:t>
            </a:r>
            <a:r>
              <a:rPr lang="en-US" altLang="zh-CN" err="1">
                <a:latin typeface="Arial"/>
                <a:ea typeface="ヒラギノ角ゴ Pro W3"/>
                <a:cs typeface="Times"/>
              </a:rPr>
              <a:t>nt</a:t>
            </a:r>
            <a:r>
              <a:rPr lang="zh-CN" altLang="en-US">
                <a:latin typeface="Arial"/>
                <a:cs typeface="Times"/>
              </a:rPr>
              <a:t> </a:t>
            </a:r>
            <a:r>
              <a:rPr lang="en-US" altLang="zh-CN">
                <a:latin typeface="Arial"/>
                <a:ea typeface="ヒラギノ角ゴ Pro W3"/>
                <a:cs typeface="Times"/>
              </a:rPr>
              <a:t>to</a:t>
            </a:r>
            <a:r>
              <a:rPr lang="zh-CN">
                <a:latin typeface="Arial"/>
                <a:cs typeface="Times"/>
              </a:rPr>
              <a:t>o</a:t>
            </a:r>
            <a:r>
              <a:rPr lang="en-US" altLang="zh-CN">
                <a:latin typeface="Arial"/>
                <a:ea typeface="ヒラギノ角ゴ Pro W3"/>
                <a:cs typeface="Times"/>
              </a:rPr>
              <a:t>l</a:t>
            </a:r>
            <a:r>
              <a:rPr lang="zh-CN">
                <a:latin typeface="Arial"/>
                <a:cs typeface="Times"/>
              </a:rPr>
              <a:t>s l</a:t>
            </a:r>
            <a:r>
              <a:rPr lang="en-US" altLang="zh-CN">
                <a:latin typeface="Arial"/>
                <a:ea typeface="ヒラギノ角ゴ Pro W3"/>
                <a:cs typeface="Times"/>
              </a:rPr>
              <a:t>ack</a:t>
            </a:r>
            <a:r>
              <a:rPr lang="zh-CN" altLang="en-US">
                <a:latin typeface="Arial"/>
                <a:ea typeface="ヒラギノ角ゴ Pro W3"/>
                <a:cs typeface="Times"/>
              </a:rPr>
              <a:t> </a:t>
            </a:r>
            <a:r>
              <a:rPr lang="en-US" altLang="zh-CN">
                <a:latin typeface="Arial"/>
                <a:ea typeface="ヒラギノ角ゴ Pro W3"/>
                <a:cs typeface="Times"/>
              </a:rPr>
              <a:t>flex</a:t>
            </a:r>
            <a:r>
              <a:rPr lang="zh-CN">
                <a:latin typeface="Arial"/>
                <a:cs typeface="Times"/>
              </a:rPr>
              <a:t>i</a:t>
            </a:r>
            <a:r>
              <a:rPr lang="en-US" altLang="zh-CN" err="1">
                <a:latin typeface="Arial"/>
                <a:ea typeface="ヒラギノ角ゴ Pro W3"/>
                <a:cs typeface="Times"/>
              </a:rPr>
              <a:t>ble</a:t>
            </a:r>
            <a:r>
              <a:rPr lang="en-US" altLang="zh-CN">
                <a:latin typeface="Arial"/>
                <a:ea typeface="ヒラギノ角ゴ Pro W3"/>
                <a:cs typeface="Times"/>
              </a:rPr>
              <a:t>,</a:t>
            </a:r>
            <a:r>
              <a:rPr lang="zh-CN">
                <a:latin typeface="Arial"/>
                <a:cs typeface="Times"/>
              </a:rPr>
              <a:t> </a:t>
            </a:r>
            <a:r>
              <a:rPr lang="en-US" altLang="zh-CN">
                <a:latin typeface="Arial"/>
                <a:ea typeface="ヒラギノ角ゴ Pro W3"/>
                <a:cs typeface="Times"/>
              </a:rPr>
              <a:t>mod</a:t>
            </a:r>
            <a:r>
              <a:rPr lang="zh-CN">
                <a:latin typeface="Arial"/>
                <a:cs typeface="Times"/>
              </a:rPr>
              <a:t>el</a:t>
            </a:r>
            <a:r>
              <a:rPr lang="en-US" altLang="zh-CN">
                <a:latin typeface="Arial"/>
                <a:ea typeface="ヒラギノ角ゴ Pro W3"/>
                <a:cs typeface="Times"/>
              </a:rPr>
              <a:t>-b</a:t>
            </a:r>
            <a:r>
              <a:rPr lang="zh-CN">
                <a:latin typeface="Arial"/>
                <a:cs typeface="Times"/>
              </a:rPr>
              <a:t>ased fore</a:t>
            </a:r>
            <a:r>
              <a:rPr lang="en-US" altLang="zh-CN" err="1">
                <a:latin typeface="Arial"/>
                <a:ea typeface="ヒラギノ角ゴ Pro W3"/>
                <a:cs typeface="Times"/>
              </a:rPr>
              <a:t>castin</a:t>
            </a:r>
            <a:r>
              <a:rPr lang="zh-CN">
                <a:latin typeface="Arial"/>
                <a:cs typeface="Times"/>
              </a:rPr>
              <a:t>g</a:t>
            </a:r>
            <a:r>
              <a:rPr lang="zh-CN" altLang="en-US">
                <a:latin typeface="Arial"/>
                <a:cs typeface="Times"/>
              </a:rPr>
              <a:t> </a:t>
            </a:r>
            <a:r>
              <a:rPr lang="en-US" altLang="zh-CN">
                <a:latin typeface="Arial"/>
                <a:ea typeface="ヒラギノ角ゴ Pro W3"/>
                <a:cs typeface="Times"/>
              </a:rPr>
              <a:t>f</a:t>
            </a:r>
            <a:r>
              <a:rPr lang="zh-CN">
                <a:latin typeface="Arial"/>
                <a:cs typeface="Times"/>
              </a:rPr>
              <a:t>or</a:t>
            </a:r>
            <a:r>
              <a:rPr lang="zh-CN" altLang="en-US">
                <a:latin typeface="Arial"/>
                <a:cs typeface="Times"/>
              </a:rPr>
              <a:t> </a:t>
            </a:r>
            <a:r>
              <a:rPr lang="en-US" altLang="zh-CN">
                <a:latin typeface="Arial"/>
                <a:ea typeface="ヒラギノ角ゴ Pro W3"/>
                <a:cs typeface="Times"/>
              </a:rPr>
              <a:t>m</a:t>
            </a:r>
            <a:r>
              <a:rPr lang="zh-CN">
                <a:latin typeface="Arial"/>
                <a:cs typeface="Times"/>
              </a:rPr>
              <a:t>on</a:t>
            </a:r>
            <a:r>
              <a:rPr lang="en-US" altLang="zh-CN" err="1">
                <a:latin typeface="Arial"/>
                <a:ea typeface="ヒラギノ角ゴ Pro W3"/>
                <a:cs typeface="Times"/>
              </a:rPr>
              <a:t>i</a:t>
            </a:r>
            <a:r>
              <a:rPr lang="zh-CN">
                <a:latin typeface="Arial"/>
                <a:cs typeface="Times"/>
              </a:rPr>
              <a:t>to</a:t>
            </a:r>
            <a:r>
              <a:rPr lang="en-US" altLang="zh-CN">
                <a:latin typeface="Arial"/>
                <a:ea typeface="ヒラギノ角ゴ Pro W3"/>
                <a:cs typeface="Times"/>
              </a:rPr>
              <a:t>ring</a:t>
            </a:r>
            <a:r>
              <a:rPr lang="zh-CN" altLang="en-US">
                <a:latin typeface="Arial"/>
                <a:ea typeface="ヒラギノ角ゴ Pro W3"/>
                <a:cs typeface="Times"/>
              </a:rPr>
              <a:t> </a:t>
            </a:r>
            <a:r>
              <a:rPr lang="zh-CN">
                <a:latin typeface="Arial"/>
                <a:cs typeface="Times"/>
              </a:rPr>
              <a:t>th</a:t>
            </a:r>
            <a:r>
              <a:rPr lang="en-US" altLang="zh-CN">
                <a:latin typeface="Arial"/>
                <a:ea typeface="ヒラギノ角ゴ Pro W3"/>
                <a:cs typeface="Times"/>
              </a:rPr>
              <a:t>es</a:t>
            </a:r>
            <a:r>
              <a:rPr lang="zh-CN">
                <a:latin typeface="Arial"/>
                <a:cs typeface="Times"/>
              </a:rPr>
              <a:t>e patterns.</a:t>
            </a:r>
          </a:p>
          <a:p>
            <a:r>
              <a:rPr lang="zh-CN" sz="2800" b="1">
                <a:latin typeface="Arial"/>
                <a:cs typeface="Arial"/>
              </a:rPr>
              <a:t>Project Goal</a:t>
            </a:r>
            <a:endParaRPr lang="zh-CN" altLang="en-US" sz="2800" b="1">
              <a:latin typeface="Arial"/>
              <a:cs typeface="Arial"/>
            </a:endParaRPr>
          </a:p>
          <a:p>
            <a:pPr marL="285750" indent="-285750">
              <a:buFont typeface="Wingdings"/>
              <a:buChar char="§"/>
            </a:pPr>
            <a:r>
              <a:rPr lang="en-US" altLang="zh-CN">
                <a:latin typeface="Arial"/>
                <a:ea typeface="ヒラギノ角ゴ Pro W3"/>
                <a:cs typeface="Times"/>
              </a:rPr>
              <a:t>B</a:t>
            </a:r>
            <a:r>
              <a:rPr lang="zh-CN">
                <a:latin typeface="Arial"/>
                <a:cs typeface="Times"/>
              </a:rPr>
              <a:t>uild an</a:t>
            </a:r>
            <a:r>
              <a:rPr lang="zh-CN" altLang="en-US">
                <a:latin typeface="Arial"/>
                <a:ea typeface="ヒラギノ角ゴ Pro W3"/>
                <a:cs typeface="Times"/>
              </a:rPr>
              <a:t> </a:t>
            </a:r>
            <a:r>
              <a:rPr lang="en-US" altLang="zh-CN" b="1" err="1">
                <a:latin typeface="Arial"/>
                <a:ea typeface="ヒラギノ角ゴ Pro W3"/>
                <a:cs typeface="Times"/>
              </a:rPr>
              <a:t>i</a:t>
            </a:r>
            <a:r>
              <a:rPr lang="zh-CN" b="1">
                <a:latin typeface="Arial"/>
                <a:cs typeface="Times"/>
              </a:rPr>
              <a:t>nteractive </a:t>
            </a:r>
            <a:r>
              <a:rPr lang="en-US" altLang="zh-CN" b="1">
                <a:latin typeface="Arial"/>
                <a:ea typeface="ヒラギノ角ゴ Pro W3"/>
                <a:cs typeface="Times"/>
              </a:rPr>
              <a:t>f</a:t>
            </a:r>
            <a:r>
              <a:rPr lang="zh-CN" b="1">
                <a:latin typeface="Arial"/>
                <a:cs typeface="Times"/>
              </a:rPr>
              <a:t>or</a:t>
            </a:r>
            <a:r>
              <a:rPr lang="en-US" altLang="zh-CN" b="1">
                <a:latin typeface="Arial"/>
                <a:ea typeface="ヒラギノ角ゴ Pro W3"/>
                <a:cs typeface="Times"/>
              </a:rPr>
              <a:t>e</a:t>
            </a:r>
            <a:r>
              <a:rPr lang="zh-CN" b="1">
                <a:latin typeface="Arial"/>
                <a:cs typeface="Times"/>
              </a:rPr>
              <a:t>casting dashboard</a:t>
            </a:r>
            <a:r>
              <a:rPr lang="zh-CN">
                <a:latin typeface="Arial"/>
                <a:cs typeface="Times"/>
              </a:rPr>
              <a:t> </a:t>
            </a:r>
            <a:r>
              <a:rPr lang="en-US" altLang="zh-CN">
                <a:latin typeface="Arial"/>
                <a:ea typeface="ヒラギノ角ゴ Pro W3"/>
                <a:cs typeface="Times"/>
              </a:rPr>
              <a:t>for</a:t>
            </a:r>
            <a:r>
              <a:rPr lang="zh-CN" altLang="en-US">
                <a:latin typeface="Arial"/>
                <a:cs typeface="Times"/>
              </a:rPr>
              <a:t> </a:t>
            </a:r>
            <a:r>
              <a:rPr lang="en-US" altLang="zh-CN">
                <a:latin typeface="Arial"/>
                <a:ea typeface="ヒラギノ角ゴ Pro W3"/>
                <a:cs typeface="Times"/>
              </a:rPr>
              <a:t>high-volume</a:t>
            </a:r>
            <a:r>
              <a:rPr lang="zh-CN" altLang="en-US">
                <a:latin typeface="Arial"/>
                <a:cs typeface="Times"/>
              </a:rPr>
              <a:t> </a:t>
            </a:r>
            <a:r>
              <a:rPr lang="en-US" altLang="zh-CN">
                <a:latin typeface="Arial"/>
                <a:ea typeface="ヒラギノ角ゴ Pro W3"/>
                <a:cs typeface="Times"/>
              </a:rPr>
              <a:t>drugs</a:t>
            </a:r>
            <a:r>
              <a:rPr lang="zh-CN" altLang="en-US">
                <a:latin typeface="Arial"/>
                <a:cs typeface="Times"/>
              </a:rPr>
              <a:t> </a:t>
            </a:r>
            <a:r>
              <a:rPr lang="zh-CN">
                <a:latin typeface="Arial"/>
                <a:cs typeface="Times"/>
              </a:rPr>
              <a:t>in</a:t>
            </a:r>
            <a:r>
              <a:rPr lang="zh-CN" altLang="en-US">
                <a:latin typeface="Arial"/>
                <a:cs typeface="Times"/>
              </a:rPr>
              <a:t> </a:t>
            </a:r>
            <a:r>
              <a:rPr lang="en-US" altLang="zh-CN">
                <a:latin typeface="Arial"/>
                <a:ea typeface="ヒラギノ角ゴ Pro W3"/>
                <a:cs typeface="Times"/>
              </a:rPr>
              <a:t>FAERS.</a:t>
            </a:r>
            <a:endParaRPr lang="zh-CN" altLang="en-US">
              <a:latin typeface="Arial"/>
              <a:cs typeface="Times"/>
            </a:endParaRPr>
          </a:p>
          <a:p>
            <a:pPr marL="285750" indent="-285750">
              <a:buFont typeface="Wingdings"/>
              <a:buChar char="§"/>
            </a:pPr>
            <a:r>
              <a:rPr lang="en-US" altLang="zh-CN">
                <a:latin typeface="Arial"/>
                <a:ea typeface="ヒラギノ角ゴ Pro W3"/>
                <a:cs typeface="Times"/>
              </a:rPr>
              <a:t>Allow</a:t>
            </a:r>
            <a:r>
              <a:rPr lang="zh-CN" altLang="en-US">
                <a:latin typeface="Arial"/>
                <a:cs typeface="Times"/>
              </a:rPr>
              <a:t> </a:t>
            </a:r>
            <a:r>
              <a:rPr lang="en-US" altLang="zh-CN">
                <a:latin typeface="Arial"/>
                <a:ea typeface="ヒラギノ角ゴ Pro W3"/>
                <a:cs typeface="Times"/>
              </a:rPr>
              <a:t>user</a:t>
            </a:r>
            <a:r>
              <a:rPr lang="zh-CN">
                <a:latin typeface="Arial"/>
                <a:cs typeface="Times"/>
              </a:rPr>
              <a:t>s</a:t>
            </a:r>
            <a:r>
              <a:rPr lang="zh-CN" altLang="en-US">
                <a:latin typeface="Arial"/>
                <a:cs typeface="Times"/>
              </a:rPr>
              <a:t> </a:t>
            </a:r>
            <a:r>
              <a:rPr lang="zh-CN">
                <a:latin typeface="Arial"/>
                <a:cs typeface="Times"/>
              </a:rPr>
              <a:t>t</a:t>
            </a:r>
            <a:r>
              <a:rPr lang="en-US" altLang="zh-CN">
                <a:latin typeface="Arial"/>
                <a:ea typeface="ヒラギノ角ゴ Pro W3"/>
                <a:cs typeface="Times"/>
              </a:rPr>
              <a:t>o</a:t>
            </a:r>
            <a:r>
              <a:rPr lang="zh-CN" altLang="en-US">
                <a:latin typeface="Arial"/>
                <a:cs typeface="Times"/>
              </a:rPr>
              <a:t> </a:t>
            </a:r>
            <a:r>
              <a:rPr lang="en-US" altLang="zh-CN" b="1">
                <a:latin typeface="Arial"/>
                <a:ea typeface="ヒラギノ角ゴ Pro W3"/>
                <a:cs typeface="Times"/>
              </a:rPr>
              <a:t>comp</a:t>
            </a:r>
            <a:r>
              <a:rPr lang="zh-CN" b="1">
                <a:latin typeface="Arial"/>
                <a:cs typeface="Times"/>
              </a:rPr>
              <a:t>a</a:t>
            </a:r>
            <a:r>
              <a:rPr lang="en-US" altLang="zh-CN" b="1">
                <a:latin typeface="Arial"/>
                <a:ea typeface="ヒラギノ角ゴ Pro W3"/>
                <a:cs typeface="Times"/>
              </a:rPr>
              <a:t>re</a:t>
            </a:r>
            <a:r>
              <a:rPr lang="zh-CN" altLang="en-US" b="1">
                <a:latin typeface="Arial"/>
                <a:ea typeface="ヒラギノ角ゴ Pro W3"/>
                <a:cs typeface="Times"/>
              </a:rPr>
              <a:t> </a:t>
            </a:r>
            <a:r>
              <a:rPr lang="en-US" altLang="zh-CN" b="1" err="1">
                <a:latin typeface="Arial"/>
                <a:ea typeface="ヒラギノ角ゴ Pro W3"/>
                <a:cs typeface="Times"/>
              </a:rPr>
              <a:t>mul</a:t>
            </a:r>
            <a:r>
              <a:rPr lang="zh-CN" b="1">
                <a:latin typeface="Arial"/>
                <a:cs typeface="Times"/>
              </a:rPr>
              <a:t>t</a:t>
            </a:r>
            <a:r>
              <a:rPr lang="en-US" altLang="zh-CN" b="1" err="1">
                <a:latin typeface="Arial"/>
                <a:ea typeface="ヒラギノ角ゴ Pro W3"/>
                <a:cs typeface="Times"/>
              </a:rPr>
              <a:t>ip</a:t>
            </a:r>
            <a:r>
              <a:rPr lang="zh-CN" b="1">
                <a:latin typeface="Arial"/>
                <a:cs typeface="Times"/>
              </a:rPr>
              <a:t>le</a:t>
            </a:r>
            <a:r>
              <a:rPr lang="zh-CN" altLang="en-US" b="1">
                <a:latin typeface="Arial"/>
                <a:cs typeface="Times"/>
              </a:rPr>
              <a:t> </a:t>
            </a:r>
            <a:r>
              <a:rPr lang="en-US" altLang="zh-CN" b="1">
                <a:latin typeface="Arial"/>
                <a:ea typeface="ヒラギノ角ゴ Pro W3"/>
                <a:cs typeface="Times"/>
              </a:rPr>
              <a:t>p</a:t>
            </a:r>
            <a:r>
              <a:rPr lang="zh-CN" b="1">
                <a:latin typeface="Arial"/>
                <a:cs typeface="Times"/>
              </a:rPr>
              <a:t>re</a:t>
            </a:r>
            <a:r>
              <a:rPr lang="en-US" altLang="zh-CN" b="1">
                <a:latin typeface="Arial"/>
                <a:ea typeface="ヒラギノ角ゴ Pro W3"/>
                <a:cs typeface="Times"/>
              </a:rPr>
              <a:t>d</a:t>
            </a:r>
            <a:r>
              <a:rPr lang="zh-CN" b="1">
                <a:latin typeface="Arial"/>
                <a:cs typeface="Times"/>
              </a:rPr>
              <a:t>i</a:t>
            </a:r>
            <a:r>
              <a:rPr lang="en-US" altLang="zh-CN" b="1">
                <a:latin typeface="Arial"/>
                <a:ea typeface="ヒラギノ角ゴ Pro W3"/>
                <a:cs typeface="Times"/>
              </a:rPr>
              <a:t>c</a:t>
            </a:r>
            <a:r>
              <a:rPr lang="zh-CN" b="1">
                <a:latin typeface="Arial"/>
                <a:cs typeface="Times"/>
              </a:rPr>
              <a:t>t</a:t>
            </a:r>
            <a:r>
              <a:rPr lang="en-US" altLang="zh-CN" b="1">
                <a:latin typeface="Arial"/>
                <a:ea typeface="ヒラギノ角ゴ Pro W3"/>
                <a:cs typeface="Times"/>
              </a:rPr>
              <a:t>ion</a:t>
            </a:r>
            <a:r>
              <a:rPr lang="zh-CN" altLang="en-US" b="1">
                <a:latin typeface="Arial"/>
                <a:cs typeface="Times"/>
              </a:rPr>
              <a:t> </a:t>
            </a:r>
            <a:r>
              <a:rPr lang="en-US" altLang="zh-CN" b="1">
                <a:latin typeface="Arial"/>
                <a:ea typeface="ヒラギノ角ゴ Pro W3"/>
                <a:cs typeface="Times"/>
              </a:rPr>
              <a:t>mod</a:t>
            </a:r>
            <a:r>
              <a:rPr lang="zh-CN" b="1">
                <a:latin typeface="Arial"/>
                <a:cs typeface="Times"/>
              </a:rPr>
              <a:t>els</a:t>
            </a:r>
            <a:endParaRPr lang="zh-CN" altLang="en-US">
              <a:latin typeface="Arial"/>
              <a:ea typeface="ヒラギノ角ゴ Pro W3"/>
              <a:cs typeface="Times"/>
            </a:endParaRPr>
          </a:p>
          <a:p>
            <a:pPr marL="285750" indent="-285750">
              <a:buFont typeface="Wingdings"/>
              <a:buChar char="§"/>
            </a:pPr>
            <a:r>
              <a:rPr lang="en-US" altLang="zh-CN">
                <a:latin typeface="Arial"/>
                <a:ea typeface="ヒラギノ角ゴ Pro W3"/>
                <a:cs typeface="Times"/>
              </a:rPr>
              <a:t>I</a:t>
            </a:r>
            <a:r>
              <a:rPr lang="zh-CN">
                <a:latin typeface="Arial"/>
                <a:cs typeface="Times"/>
              </a:rPr>
              <a:t>denti</a:t>
            </a:r>
            <a:r>
              <a:rPr lang="en-US" altLang="zh-CN" err="1">
                <a:latin typeface="Arial"/>
                <a:ea typeface="ヒラギノ角ゴ Pro W3"/>
                <a:cs typeface="Times"/>
              </a:rPr>
              <a:t>fy</a:t>
            </a:r>
            <a:r>
              <a:rPr lang="zh-CN" altLang="en-US">
                <a:latin typeface="Arial"/>
                <a:ea typeface="ヒラギノ角ゴ Pro W3"/>
                <a:cs typeface="Times"/>
              </a:rPr>
              <a:t> </a:t>
            </a:r>
            <a:r>
              <a:rPr lang="en-US" altLang="zh-CN" b="1" err="1">
                <a:latin typeface="Arial"/>
                <a:ea typeface="ヒラギノ角ゴ Pro W3"/>
                <a:cs typeface="Times"/>
              </a:rPr>
              <a:t>incr</a:t>
            </a:r>
            <a:r>
              <a:rPr lang="zh-CN" b="1">
                <a:latin typeface="Arial"/>
                <a:cs typeface="Times"/>
              </a:rPr>
              <a:t>e</a:t>
            </a:r>
            <a:r>
              <a:rPr lang="en-US" altLang="zh-CN" b="1">
                <a:latin typeface="Arial"/>
                <a:ea typeface="ヒラギノ角ゴ Pro W3"/>
                <a:cs typeface="Times"/>
              </a:rPr>
              <a:t>a</a:t>
            </a:r>
            <a:r>
              <a:rPr lang="zh-CN" b="1">
                <a:latin typeface="Arial"/>
                <a:cs typeface="Times"/>
              </a:rPr>
              <a:t>si</a:t>
            </a:r>
            <a:r>
              <a:rPr lang="en-US" altLang="zh-CN" b="1">
                <a:latin typeface="Arial"/>
                <a:ea typeface="ヒラギノ角ゴ Pro W3"/>
                <a:cs typeface="Times"/>
              </a:rPr>
              <a:t>ng</a:t>
            </a:r>
            <a:r>
              <a:rPr lang="en-US" altLang="zh-CN">
                <a:latin typeface="Arial"/>
                <a:ea typeface="ヒラギノ角ゴ Pro W3"/>
                <a:cs typeface="Times"/>
              </a:rPr>
              <a:t>,</a:t>
            </a:r>
            <a:r>
              <a:rPr lang="zh-CN" altLang="en-US">
                <a:latin typeface="Arial"/>
                <a:ea typeface="ヒラギノ角ゴ Pro W3"/>
                <a:cs typeface="Times"/>
              </a:rPr>
              <a:t> </a:t>
            </a:r>
            <a:r>
              <a:rPr lang="zh-CN" b="1">
                <a:latin typeface="Arial"/>
                <a:cs typeface="Times"/>
              </a:rPr>
              <a:t>stable</a:t>
            </a:r>
            <a:r>
              <a:rPr lang="en-US" altLang="zh-CN">
                <a:latin typeface="Arial"/>
                <a:ea typeface="ヒラギノ角ゴ Pro W3"/>
                <a:cs typeface="Times"/>
              </a:rPr>
              <a:t>,</a:t>
            </a:r>
            <a:r>
              <a:rPr lang="zh-CN" altLang="en-US">
                <a:latin typeface="Arial"/>
                <a:ea typeface="ヒラギノ角ゴ Pro W3"/>
                <a:cs typeface="Times"/>
              </a:rPr>
              <a:t> </a:t>
            </a:r>
            <a:r>
              <a:rPr lang="en-US" altLang="zh-CN">
                <a:latin typeface="Arial"/>
                <a:ea typeface="ヒラギノ角ゴ Pro W3"/>
                <a:cs typeface="Times"/>
              </a:rPr>
              <a:t>or</a:t>
            </a:r>
            <a:r>
              <a:rPr lang="zh-CN" altLang="en-US">
                <a:latin typeface="Arial"/>
                <a:ea typeface="ヒラギノ角ゴ Pro W3"/>
                <a:cs typeface="Times"/>
              </a:rPr>
              <a:t> </a:t>
            </a:r>
            <a:r>
              <a:rPr lang="en-US" altLang="zh-CN" b="1" err="1">
                <a:latin typeface="Arial"/>
                <a:ea typeface="ヒラギノ角ゴ Pro W3"/>
                <a:cs typeface="Times"/>
              </a:rPr>
              <a:t>abno</a:t>
            </a:r>
            <a:r>
              <a:rPr lang="zh-CN" b="1">
                <a:latin typeface="Arial"/>
                <a:cs typeface="Times"/>
              </a:rPr>
              <a:t>r</a:t>
            </a:r>
            <a:r>
              <a:rPr lang="en-US" altLang="zh-CN" b="1">
                <a:latin typeface="Arial"/>
                <a:ea typeface="ヒラギノ角ゴ Pro W3"/>
                <a:cs typeface="Times"/>
              </a:rPr>
              <a:t>m</a:t>
            </a:r>
            <a:r>
              <a:rPr lang="zh-CN" b="1">
                <a:latin typeface="Arial"/>
                <a:cs typeface="Times"/>
              </a:rPr>
              <a:t>a</a:t>
            </a:r>
            <a:r>
              <a:rPr lang="en-US" altLang="zh-CN" b="1">
                <a:latin typeface="Arial"/>
                <a:ea typeface="ヒラギノ角ゴ Pro W3"/>
                <a:cs typeface="Times"/>
              </a:rPr>
              <a:t>l</a:t>
            </a:r>
            <a:r>
              <a:rPr lang="zh-CN" altLang="en-US">
                <a:latin typeface="Arial"/>
                <a:ea typeface="ヒラギノ角ゴ Pro W3"/>
                <a:cs typeface="Times"/>
              </a:rPr>
              <a:t> </a:t>
            </a:r>
            <a:r>
              <a:rPr lang="en-US" altLang="zh-CN">
                <a:latin typeface="Arial"/>
                <a:ea typeface="ヒラギノ角ゴ Pro W3"/>
                <a:cs typeface="Times"/>
              </a:rPr>
              <a:t>r</a:t>
            </a:r>
            <a:r>
              <a:rPr lang="zh-CN">
                <a:latin typeface="Arial"/>
                <a:cs typeface="Times"/>
              </a:rPr>
              <a:t>eporting trends.</a:t>
            </a:r>
            <a:endParaRPr lang="zh-CN" altLang="en-US">
              <a:latin typeface="Arial"/>
              <a:cs typeface="Times"/>
            </a:endParaRPr>
          </a:p>
          <a:p>
            <a:r>
              <a:rPr lang="zh-CN" sz="2800" b="1">
                <a:latin typeface="Arial"/>
                <a:cs typeface="Arial"/>
              </a:rPr>
              <a:t>What We Deliver</a:t>
            </a:r>
          </a:p>
          <a:p>
            <a:pPr marL="285750" indent="-285750">
              <a:buFont typeface="Wingdings"/>
              <a:buChar char="§"/>
            </a:pPr>
            <a:r>
              <a:rPr lang="zh-CN">
                <a:latin typeface="Arial"/>
                <a:cs typeface="Times"/>
              </a:rPr>
              <a:t>A re</a:t>
            </a:r>
            <a:r>
              <a:rPr lang="en-US" altLang="zh-CN">
                <a:latin typeface="Arial"/>
                <a:ea typeface="ヒラギノ角ゴ Pro W3"/>
                <a:cs typeface="Times"/>
              </a:rPr>
              <a:t>al-</a:t>
            </a:r>
            <a:r>
              <a:rPr lang="en-US" altLang="zh-CN" err="1">
                <a:latin typeface="Arial"/>
                <a:ea typeface="ヒラギノ角ゴ Pro W3"/>
                <a:cs typeface="Times"/>
              </a:rPr>
              <a:t>tim</a:t>
            </a:r>
            <a:r>
              <a:rPr lang="zh-CN">
                <a:latin typeface="Arial"/>
                <a:cs typeface="Times"/>
              </a:rPr>
              <a:t>e</a:t>
            </a:r>
            <a:r>
              <a:rPr lang="zh-CN" altLang="en-US">
                <a:latin typeface="Arial"/>
                <a:ea typeface="ヒラギノ角ゴ Pro W3"/>
                <a:cs typeface="Times"/>
              </a:rPr>
              <a:t> </a:t>
            </a:r>
            <a:r>
              <a:rPr lang="en-US" altLang="zh-CN">
                <a:latin typeface="Arial"/>
                <a:ea typeface="ヒラギノ角ゴ Pro W3"/>
                <a:cs typeface="Times"/>
              </a:rPr>
              <a:t>Quar</a:t>
            </a:r>
            <a:r>
              <a:rPr lang="zh-CN">
                <a:latin typeface="Arial"/>
                <a:cs typeface="Times"/>
              </a:rPr>
              <a:t>to</a:t>
            </a:r>
            <a:r>
              <a:rPr lang="zh-CN" altLang="en-US">
                <a:latin typeface="Arial"/>
                <a:ea typeface="ヒラギノ角ゴ Pro W3"/>
                <a:cs typeface="Times"/>
              </a:rPr>
              <a:t> </a:t>
            </a:r>
            <a:r>
              <a:rPr lang="en-US" altLang="zh-CN">
                <a:latin typeface="Arial"/>
                <a:ea typeface="ヒラギノ角ゴ Pro W3"/>
                <a:cs typeface="Times"/>
              </a:rPr>
              <a:t>+</a:t>
            </a:r>
            <a:r>
              <a:rPr lang="zh-CN" altLang="en-US">
                <a:latin typeface="Arial"/>
                <a:ea typeface="ヒラギノ角ゴ Pro W3"/>
                <a:cs typeface="Times"/>
              </a:rPr>
              <a:t> </a:t>
            </a:r>
            <a:r>
              <a:rPr lang="en-US" altLang="zh-CN">
                <a:latin typeface="Arial"/>
                <a:ea typeface="ヒラギノ角ゴ Pro W3"/>
                <a:cs typeface="Times"/>
              </a:rPr>
              <a:t>Shi</a:t>
            </a:r>
            <a:r>
              <a:rPr lang="zh-CN">
                <a:latin typeface="Arial"/>
                <a:cs typeface="Times"/>
              </a:rPr>
              <a:t>n</a:t>
            </a:r>
            <a:r>
              <a:rPr lang="en-US" altLang="zh-CN">
                <a:latin typeface="Arial"/>
                <a:ea typeface="ヒラギノ角ゴ Pro W3"/>
                <a:cs typeface="Times"/>
              </a:rPr>
              <a:t>y</a:t>
            </a:r>
            <a:r>
              <a:rPr lang="zh-CN" altLang="en-US">
                <a:latin typeface="Arial"/>
                <a:cs typeface="Times"/>
              </a:rPr>
              <a:t> </a:t>
            </a:r>
            <a:r>
              <a:rPr lang="zh-CN">
                <a:latin typeface="Arial"/>
                <a:cs typeface="Times"/>
              </a:rPr>
              <a:t>i</a:t>
            </a:r>
            <a:r>
              <a:rPr lang="en-US" altLang="zh-CN">
                <a:latin typeface="Arial"/>
                <a:ea typeface="ヒラギノ角ゴ Pro W3"/>
                <a:cs typeface="Times"/>
              </a:rPr>
              <a:t>n</a:t>
            </a:r>
            <a:r>
              <a:rPr lang="zh-CN">
                <a:latin typeface="Arial"/>
                <a:cs typeface="Times"/>
              </a:rPr>
              <a:t>te</a:t>
            </a:r>
            <a:r>
              <a:rPr lang="en-US" altLang="zh-CN" err="1">
                <a:latin typeface="Arial"/>
                <a:ea typeface="ヒラギノ角ゴ Pro W3"/>
                <a:cs typeface="Times"/>
              </a:rPr>
              <a:t>rface</a:t>
            </a:r>
            <a:r>
              <a:rPr lang="zh-CN">
                <a:latin typeface="Arial"/>
                <a:cs typeface="Times"/>
              </a:rPr>
              <a:t>.</a:t>
            </a:r>
            <a:endParaRPr lang="zh-CN" altLang="en-US">
              <a:latin typeface="Arial"/>
              <a:ea typeface="ヒラギノ角ゴ Pro W3"/>
              <a:cs typeface="Times"/>
            </a:endParaRPr>
          </a:p>
          <a:p>
            <a:pPr marL="285750" indent="-285750">
              <a:buFont typeface="Wingdings"/>
              <a:buChar char="§"/>
            </a:pPr>
            <a:r>
              <a:rPr lang="en-US" altLang="zh-CN">
                <a:latin typeface="Arial"/>
                <a:ea typeface="ヒラギノ角ゴ Pro W3"/>
                <a:cs typeface="Times"/>
              </a:rPr>
              <a:t>Mul</a:t>
            </a:r>
            <a:r>
              <a:rPr lang="zh-CN">
                <a:latin typeface="Arial"/>
                <a:cs typeface="Times"/>
              </a:rPr>
              <a:t>ti</a:t>
            </a:r>
            <a:r>
              <a:rPr lang="en-US" altLang="zh-CN">
                <a:latin typeface="Arial"/>
                <a:ea typeface="ヒラギノ角ゴ Pro W3"/>
                <a:cs typeface="Times"/>
              </a:rPr>
              <a:t>-</a:t>
            </a:r>
            <a:r>
              <a:rPr lang="en-US" altLang="zh-CN" err="1">
                <a:latin typeface="Arial"/>
                <a:ea typeface="ヒラギノ角ゴ Pro W3"/>
                <a:cs typeface="Times"/>
              </a:rPr>
              <a:t>mo</a:t>
            </a:r>
            <a:r>
              <a:rPr lang="zh-CN">
                <a:latin typeface="Arial"/>
                <a:cs typeface="Times"/>
              </a:rPr>
              <a:t>de</a:t>
            </a:r>
            <a:r>
              <a:rPr lang="en-US" altLang="zh-CN">
                <a:latin typeface="Arial"/>
                <a:ea typeface="ヒラギノ角ゴ Pro W3"/>
                <a:cs typeface="Times"/>
              </a:rPr>
              <a:t>l</a:t>
            </a:r>
            <a:r>
              <a:rPr lang="zh-CN" altLang="en-US">
                <a:latin typeface="Arial"/>
                <a:ea typeface="ヒラギノ角ゴ Pro W3"/>
                <a:cs typeface="Times"/>
              </a:rPr>
              <a:t> </a:t>
            </a:r>
            <a:r>
              <a:rPr lang="en-US" altLang="zh-CN" err="1">
                <a:latin typeface="Arial"/>
                <a:ea typeface="ヒラギノ角ゴ Pro W3"/>
                <a:cs typeface="Times"/>
              </a:rPr>
              <a:t>fo</a:t>
            </a:r>
            <a:r>
              <a:rPr lang="zh-CN">
                <a:latin typeface="Arial"/>
                <a:cs typeface="Times"/>
              </a:rPr>
              <a:t>re</a:t>
            </a:r>
            <a:r>
              <a:rPr lang="en-US" altLang="zh-CN">
                <a:latin typeface="Arial"/>
                <a:ea typeface="ヒラギノ角ゴ Pro W3"/>
                <a:cs typeface="Times"/>
              </a:rPr>
              <a:t>c</a:t>
            </a:r>
            <a:r>
              <a:rPr lang="zh-CN">
                <a:latin typeface="Arial"/>
                <a:cs typeface="Times"/>
              </a:rPr>
              <a:t>a</a:t>
            </a:r>
            <a:r>
              <a:rPr lang="en-US" altLang="zh-CN">
                <a:latin typeface="Arial"/>
                <a:ea typeface="ヒラギノ角ゴ Pro W3"/>
                <a:cs typeface="Times"/>
              </a:rPr>
              <a:t>s</a:t>
            </a:r>
            <a:r>
              <a:rPr lang="zh-CN">
                <a:latin typeface="Arial"/>
                <a:cs typeface="Times"/>
              </a:rPr>
              <a:t>t</a:t>
            </a:r>
            <a:r>
              <a:rPr lang="en-US" altLang="zh-CN">
                <a:latin typeface="Arial"/>
                <a:ea typeface="ヒラギノ角ゴ Pro W3"/>
                <a:cs typeface="Times"/>
              </a:rPr>
              <a:t>s</a:t>
            </a:r>
            <a:r>
              <a:rPr lang="zh-CN" altLang="en-US">
                <a:latin typeface="Arial"/>
                <a:cs typeface="Times"/>
              </a:rPr>
              <a:t> </a:t>
            </a:r>
            <a:r>
              <a:rPr lang="en-US" altLang="zh-CN">
                <a:latin typeface="Arial"/>
                <a:ea typeface="ヒラギノ角ゴ Pro W3"/>
                <a:cs typeface="Times"/>
              </a:rPr>
              <a:t>visualized</a:t>
            </a:r>
            <a:r>
              <a:rPr lang="zh-CN" altLang="en-US">
                <a:latin typeface="Arial"/>
                <a:cs typeface="Times"/>
              </a:rPr>
              <a:t> </a:t>
            </a:r>
            <a:r>
              <a:rPr lang="en-US" altLang="zh-CN">
                <a:latin typeface="Arial"/>
                <a:ea typeface="ヒラギノ角ゴ Pro W3"/>
                <a:cs typeface="Times"/>
              </a:rPr>
              <a:t>side-by-s</a:t>
            </a:r>
            <a:r>
              <a:rPr lang="zh-CN">
                <a:latin typeface="Arial"/>
                <a:cs typeface="Times"/>
              </a:rPr>
              <a:t>ide</a:t>
            </a:r>
            <a:r>
              <a:rPr lang="en-US" altLang="zh-CN">
                <a:latin typeface="Arial"/>
                <a:ea typeface="ヒラギノ角ゴ Pro W3"/>
                <a:cs typeface="Times"/>
              </a:rPr>
              <a:t>.</a:t>
            </a:r>
            <a:endParaRPr lang="zh-CN">
              <a:latin typeface="Arial"/>
              <a:cs typeface="Times"/>
            </a:endParaRPr>
          </a:p>
          <a:p>
            <a:pPr marL="285750" indent="-285750">
              <a:buFont typeface="Wingdings"/>
              <a:buChar char="§"/>
            </a:pPr>
            <a:r>
              <a:rPr lang="en-US" altLang="zh-CN">
                <a:latin typeface="Arial"/>
                <a:ea typeface="ヒラギノ角ゴ Pro W3"/>
                <a:cs typeface="Times"/>
              </a:rPr>
              <a:t>A</a:t>
            </a:r>
            <a:r>
              <a:rPr lang="zh-CN" altLang="en-US">
                <a:latin typeface="Arial"/>
                <a:ea typeface="ヒラギノ角ゴ Pro W3"/>
                <a:cs typeface="Times"/>
              </a:rPr>
              <a:t> </a:t>
            </a:r>
            <a:r>
              <a:rPr lang="en-US" altLang="zh-CN">
                <a:latin typeface="Arial"/>
                <a:ea typeface="ヒラギノ角ゴ Pro W3"/>
                <a:cs typeface="Times"/>
              </a:rPr>
              <a:t>f</a:t>
            </a:r>
            <a:r>
              <a:rPr lang="zh-CN">
                <a:latin typeface="Arial"/>
                <a:cs typeface="Times"/>
              </a:rPr>
              <a:t>r</a:t>
            </a:r>
            <a:r>
              <a:rPr lang="en-US" altLang="zh-CN" err="1">
                <a:latin typeface="Arial"/>
                <a:ea typeface="ヒラギノ角ゴ Pro W3"/>
                <a:cs typeface="Times"/>
              </a:rPr>
              <a:t>amew</a:t>
            </a:r>
            <a:r>
              <a:rPr lang="zh-CN">
                <a:latin typeface="Arial"/>
                <a:cs typeface="Times"/>
              </a:rPr>
              <a:t>ork</a:t>
            </a:r>
            <a:r>
              <a:rPr lang="zh-CN" altLang="en-US">
                <a:latin typeface="Arial"/>
                <a:ea typeface="ヒラギノ角ゴ Pro W3"/>
                <a:cs typeface="Times"/>
              </a:rPr>
              <a:t> </a:t>
            </a:r>
            <a:r>
              <a:rPr lang="zh-CN">
                <a:latin typeface="Arial"/>
                <a:cs typeface="Times"/>
              </a:rPr>
              <a:t>s</a:t>
            </a:r>
            <a:r>
              <a:rPr lang="en-US" altLang="zh-CN">
                <a:latin typeface="Arial"/>
                <a:ea typeface="ヒラギノ角ゴ Pro W3"/>
                <a:cs typeface="Times"/>
              </a:rPr>
              <a:t>up</a:t>
            </a:r>
            <a:r>
              <a:rPr lang="zh-CN">
                <a:latin typeface="Arial"/>
                <a:cs typeface="Times"/>
              </a:rPr>
              <a:t>po</a:t>
            </a:r>
            <a:r>
              <a:rPr lang="en-US" altLang="zh-CN" err="1">
                <a:latin typeface="Arial"/>
                <a:ea typeface="ヒラギノ角ゴ Pro W3"/>
                <a:cs typeface="Times"/>
              </a:rPr>
              <a:t>rti</a:t>
            </a:r>
            <a:r>
              <a:rPr lang="zh-CN">
                <a:latin typeface="Arial"/>
                <a:cs typeface="Times"/>
              </a:rPr>
              <a:t>n</a:t>
            </a:r>
            <a:r>
              <a:rPr lang="en-US" altLang="zh-CN">
                <a:latin typeface="Arial"/>
                <a:ea typeface="ヒラギノ角ゴ Pro W3"/>
                <a:cs typeface="Times"/>
              </a:rPr>
              <a:t>g</a:t>
            </a:r>
            <a:r>
              <a:rPr lang="zh-CN" altLang="en-US">
                <a:latin typeface="Arial"/>
                <a:cs typeface="Times"/>
              </a:rPr>
              <a:t> </a:t>
            </a:r>
            <a:r>
              <a:rPr lang="en-US" altLang="zh-CN">
                <a:latin typeface="Arial"/>
                <a:ea typeface="ヒラギノ角ゴ Pro W3"/>
                <a:cs typeface="Times"/>
              </a:rPr>
              <a:t>e</a:t>
            </a:r>
            <a:r>
              <a:rPr lang="zh-CN">
                <a:latin typeface="Arial"/>
                <a:cs typeface="Times"/>
              </a:rPr>
              <a:t>ar</a:t>
            </a:r>
            <a:r>
              <a:rPr lang="en-US" altLang="zh-CN" err="1">
                <a:latin typeface="Arial"/>
                <a:ea typeface="ヒラギノ角ゴ Pro W3"/>
                <a:cs typeface="Times"/>
              </a:rPr>
              <a:t>ly</a:t>
            </a:r>
            <a:r>
              <a:rPr lang="zh-CN" altLang="en-US">
                <a:latin typeface="Arial"/>
                <a:cs typeface="Times"/>
              </a:rPr>
              <a:t> </a:t>
            </a:r>
            <a:r>
              <a:rPr lang="zh-CN">
                <a:latin typeface="Arial"/>
                <a:cs typeface="Times"/>
              </a:rPr>
              <a:t>s</a:t>
            </a:r>
            <a:r>
              <a:rPr lang="en-US" altLang="zh-CN" err="1">
                <a:latin typeface="Arial"/>
                <a:ea typeface="ヒラギノ角ゴ Pro W3"/>
                <a:cs typeface="Times"/>
              </a:rPr>
              <a:t>i</a:t>
            </a:r>
            <a:r>
              <a:rPr lang="zh-CN">
                <a:latin typeface="Arial"/>
                <a:cs typeface="Times"/>
              </a:rPr>
              <a:t>g</a:t>
            </a:r>
            <a:r>
              <a:rPr lang="en-US" altLang="zh-CN">
                <a:latin typeface="Arial"/>
                <a:ea typeface="ヒラギノ角ゴ Pro W3"/>
                <a:cs typeface="Times"/>
              </a:rPr>
              <a:t>n</a:t>
            </a:r>
            <a:r>
              <a:rPr lang="zh-CN">
                <a:latin typeface="Arial"/>
                <a:cs typeface="Times"/>
              </a:rPr>
              <a:t>a</a:t>
            </a:r>
            <a:r>
              <a:rPr lang="en-US" altLang="zh-CN">
                <a:latin typeface="Arial"/>
                <a:ea typeface="ヒラギノ角ゴ Pro W3"/>
                <a:cs typeface="Times"/>
              </a:rPr>
              <a:t>l</a:t>
            </a:r>
            <a:r>
              <a:rPr lang="zh-CN" altLang="en-US">
                <a:latin typeface="Arial"/>
                <a:cs typeface="Times"/>
              </a:rPr>
              <a:t> </a:t>
            </a:r>
            <a:r>
              <a:rPr lang="zh-CN">
                <a:latin typeface="Arial"/>
                <a:cs typeface="Times"/>
              </a:rPr>
              <a:t>det</a:t>
            </a:r>
            <a:r>
              <a:rPr lang="en-US" altLang="zh-CN">
                <a:latin typeface="Arial"/>
                <a:ea typeface="ヒラギノ角ゴ Pro W3"/>
                <a:cs typeface="Times"/>
              </a:rPr>
              <a:t>e</a:t>
            </a:r>
            <a:r>
              <a:rPr lang="zh-CN">
                <a:latin typeface="Arial"/>
                <a:cs typeface="Times"/>
              </a:rPr>
              <a:t>ction </a:t>
            </a:r>
            <a:r>
              <a:rPr lang="en-US" altLang="zh-CN" err="1">
                <a:latin typeface="Arial"/>
                <a:ea typeface="ヒラギノ角ゴ Pro W3"/>
                <a:cs typeface="Times"/>
              </a:rPr>
              <a:t>i</a:t>
            </a:r>
            <a:r>
              <a:rPr lang="zh-CN">
                <a:latin typeface="Arial"/>
                <a:cs typeface="Times"/>
              </a:rPr>
              <a:t>n </a:t>
            </a:r>
            <a:r>
              <a:rPr lang="en-US" altLang="zh-CN" err="1">
                <a:latin typeface="Arial"/>
                <a:ea typeface="ヒラギノ角ゴ Pro W3"/>
                <a:cs typeface="Times"/>
              </a:rPr>
              <a:t>pha</a:t>
            </a:r>
            <a:r>
              <a:rPr lang="zh-CN">
                <a:latin typeface="Arial"/>
                <a:cs typeface="Times"/>
              </a:rPr>
              <a:t>r</a:t>
            </a:r>
            <a:r>
              <a:rPr lang="en-US" altLang="zh-CN">
                <a:latin typeface="Arial"/>
                <a:ea typeface="ヒラギノ角ゴ Pro W3"/>
                <a:cs typeface="Times"/>
              </a:rPr>
              <a:t>mac</a:t>
            </a:r>
            <a:r>
              <a:rPr lang="zh-CN">
                <a:latin typeface="Arial"/>
                <a:cs typeface="Times"/>
              </a:rPr>
              <a:t>o</a:t>
            </a:r>
            <a:r>
              <a:rPr lang="en-US" altLang="zh-CN">
                <a:latin typeface="Arial"/>
                <a:ea typeface="ヒラギノ角ゴ Pro W3"/>
                <a:cs typeface="Times"/>
              </a:rPr>
              <a:t>v</a:t>
            </a:r>
            <a:r>
              <a:rPr lang="zh-CN">
                <a:latin typeface="Arial"/>
                <a:cs typeface="Times"/>
              </a:rPr>
              <a:t>igi</a:t>
            </a:r>
            <a:r>
              <a:rPr lang="en-US" altLang="zh-CN">
                <a:latin typeface="Arial"/>
                <a:ea typeface="ヒラギノ角ゴ Pro W3"/>
                <a:cs typeface="Times"/>
              </a:rPr>
              <a:t>la</a:t>
            </a:r>
            <a:r>
              <a:rPr lang="zh-CN">
                <a:latin typeface="Arial"/>
                <a:cs typeface="Times"/>
              </a:rPr>
              <a:t>nce</a:t>
            </a:r>
            <a:r>
              <a:rPr lang="en-US" altLang="zh-CN">
                <a:latin typeface="Arial"/>
                <a:ea typeface="ヒラギノ角ゴ Pro W3"/>
                <a:cs typeface="Times"/>
              </a:rPr>
              <a:t>.</a:t>
            </a:r>
            <a:endParaRPr lang="zh-CN" altLang="en-US">
              <a:latin typeface="Arial"/>
              <a:ea typeface="ヒラギノ角ゴ Pro W3"/>
              <a:cs typeface="Times"/>
            </a:endParaRPr>
          </a:p>
          <a:p>
            <a:endParaRPr lang="zh-CN" b="1">
              <a:latin typeface="Arial"/>
              <a:cs typeface="Time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94019F-F028-548F-E56D-35BEDD3F4E9C}"/>
            </a:ext>
          </a:extLst>
        </p:cNvPr>
        <p:cNvGrpSpPr/>
        <p:nvPr/>
      </p:nvGrpSpPr>
      <p:grpSpPr>
        <a:xfrm>
          <a:off x="0" y="0"/>
          <a:ext cx="0" cy="0"/>
          <a:chOff x="0" y="0"/>
          <a:chExt cx="0" cy="0"/>
        </a:xfrm>
      </p:grpSpPr>
      <p:sp>
        <p:nvSpPr>
          <p:cNvPr id="13314" name="Rectangle 2">
            <a:extLst>
              <a:ext uri="{FF2B5EF4-FFF2-40B4-BE49-F238E27FC236}">
                <a16:creationId xmlns:a16="http://schemas.microsoft.com/office/drawing/2014/main" id="{D0CCD3DC-C8A3-2858-203F-B91710CAB678}"/>
              </a:ext>
            </a:extLst>
          </p:cNvPr>
          <p:cNvSpPr>
            <a:spLocks noGrp="1" noChangeArrowheads="1"/>
          </p:cNvSpPr>
          <p:nvPr>
            <p:ph type="title"/>
          </p:nvPr>
        </p:nvSpPr>
        <p:spPr>
          <a:xfrm>
            <a:off x="0" y="0"/>
            <a:ext cx="9144000" cy="625475"/>
          </a:xfrm>
        </p:spPr>
        <p:txBody>
          <a:bodyPr/>
          <a:lstStyle/>
          <a:p>
            <a:r>
              <a:rPr lang="en-US" altLang="en-US" sz="2900">
                <a:ea typeface="ヒラギノ角ゴ Pro W3"/>
              </a:rPr>
              <a:t>Machine Learning Methods Introducing</a:t>
            </a:r>
            <a:endParaRPr lang="zh-CN" altLang="en-US"/>
          </a:p>
        </p:txBody>
      </p:sp>
      <p:sp>
        <p:nvSpPr>
          <p:cNvPr id="13315" name="Slide Number Placeholder 19">
            <a:extLst>
              <a:ext uri="{FF2B5EF4-FFF2-40B4-BE49-F238E27FC236}">
                <a16:creationId xmlns:a16="http://schemas.microsoft.com/office/drawing/2014/main" id="{7E162EBC-518D-5614-B1B1-2C27A12E2626}"/>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EE405F27-9B70-4EA7-B26F-CB44249A2BCE}" type="slidenum">
              <a:rPr lang="en-US" altLang="en-US" sz="1800" smtClean="0">
                <a:latin typeface="Myriad Pro SemiCond" pitchFamily="34" charset="0"/>
              </a:rPr>
              <a:pPr/>
              <a:t>17</a:t>
            </a:fld>
            <a:endParaRPr lang="en-US" altLang="en-US" sz="1800">
              <a:latin typeface="Myriad Pro SemiCond" pitchFamily="34" charset="0"/>
            </a:endParaRPr>
          </a:p>
        </p:txBody>
      </p:sp>
      <p:sp>
        <p:nvSpPr>
          <p:cNvPr id="12" name="矩形 11">
            <a:extLst>
              <a:ext uri="{FF2B5EF4-FFF2-40B4-BE49-F238E27FC236}">
                <a16:creationId xmlns:a16="http://schemas.microsoft.com/office/drawing/2014/main" id="{3D4AF701-35F9-F9F3-256C-B94897E2A24E}"/>
              </a:ext>
            </a:extLst>
          </p:cNvPr>
          <p:cNvSpPr/>
          <p:nvPr/>
        </p:nvSpPr>
        <p:spPr bwMode="auto">
          <a:xfrm>
            <a:off x="4552548" y="720954"/>
            <a:ext cx="4033602" cy="783302"/>
          </a:xfrm>
          <a:prstGeom prst="rect">
            <a:avLst/>
          </a:prstGeom>
          <a:solidFill>
            <a:schemeClr val="accent6">
              <a:lumMod val="7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Times" pitchFamily="18" charset="0"/>
            </a:endParaRPr>
          </a:p>
        </p:txBody>
      </p:sp>
      <p:sp>
        <p:nvSpPr>
          <p:cNvPr id="11" name="矩形 10">
            <a:extLst>
              <a:ext uri="{FF2B5EF4-FFF2-40B4-BE49-F238E27FC236}">
                <a16:creationId xmlns:a16="http://schemas.microsoft.com/office/drawing/2014/main" id="{0CF1103A-048D-33B1-1A68-39562C45DDF7}"/>
              </a:ext>
            </a:extLst>
          </p:cNvPr>
          <p:cNvSpPr/>
          <p:nvPr/>
        </p:nvSpPr>
        <p:spPr bwMode="auto">
          <a:xfrm>
            <a:off x="3806937" y="5555148"/>
            <a:ext cx="4984053" cy="898011"/>
          </a:xfrm>
          <a:prstGeom prst="rect">
            <a:avLst/>
          </a:prstGeom>
          <a:solidFill>
            <a:srgbClr val="00B0F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Times" pitchFamily="18" charset="0"/>
            </a:endParaRPr>
          </a:p>
        </p:txBody>
      </p:sp>
      <p:sp>
        <p:nvSpPr>
          <p:cNvPr id="10" name="矩形 9">
            <a:extLst>
              <a:ext uri="{FF2B5EF4-FFF2-40B4-BE49-F238E27FC236}">
                <a16:creationId xmlns:a16="http://schemas.microsoft.com/office/drawing/2014/main" id="{8C75DD8F-34C0-4A2A-5F3D-57FB0BE7F6BD}"/>
              </a:ext>
            </a:extLst>
          </p:cNvPr>
          <p:cNvSpPr/>
          <p:nvPr/>
        </p:nvSpPr>
        <p:spPr bwMode="auto">
          <a:xfrm>
            <a:off x="62485" y="5546952"/>
            <a:ext cx="2788183" cy="914400"/>
          </a:xfrm>
          <a:prstGeom prst="rect">
            <a:avLst/>
          </a:prstGeom>
          <a:solidFill>
            <a:schemeClr val="accent1">
              <a:lumMod val="60000"/>
              <a:lumOff val="4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Times" pitchFamily="18" charset="0"/>
            </a:endParaRPr>
          </a:p>
        </p:txBody>
      </p:sp>
      <p:graphicFrame>
        <p:nvGraphicFramePr>
          <p:cNvPr id="4" name="表格 3">
            <a:extLst>
              <a:ext uri="{FF2B5EF4-FFF2-40B4-BE49-F238E27FC236}">
                <a16:creationId xmlns:a16="http://schemas.microsoft.com/office/drawing/2014/main" id="{530AEF86-19A0-7CA5-ADC2-6E7F6AFA1855}"/>
              </a:ext>
            </a:extLst>
          </p:cNvPr>
          <p:cNvGraphicFramePr>
            <a:graphicFrameLocks noGrp="1"/>
          </p:cNvGraphicFramePr>
          <p:nvPr>
            <p:extLst>
              <p:ext uri="{D42A27DB-BD31-4B8C-83A1-F6EECF244321}">
                <p14:modId xmlns:p14="http://schemas.microsoft.com/office/powerpoint/2010/main" val="1637779735"/>
              </p:ext>
            </p:extLst>
          </p:nvPr>
        </p:nvGraphicFramePr>
        <p:xfrm>
          <a:off x="825473" y="1776964"/>
          <a:ext cx="7014273" cy="3293045"/>
        </p:xfrm>
        <a:graphic>
          <a:graphicData uri="http://schemas.openxmlformats.org/drawingml/2006/table">
            <a:tbl>
              <a:tblPr bandRow="1">
                <a:tableStyleId>{5C22544A-7EE6-4342-B048-85BDC9FD1C3A}</a:tableStyleId>
              </a:tblPr>
              <a:tblGrid>
                <a:gridCol w="1438499">
                  <a:extLst>
                    <a:ext uri="{9D8B030D-6E8A-4147-A177-3AD203B41FA5}">
                      <a16:colId xmlns:a16="http://schemas.microsoft.com/office/drawing/2014/main" val="2260813121"/>
                    </a:ext>
                  </a:extLst>
                </a:gridCol>
                <a:gridCol w="1514878">
                  <a:extLst>
                    <a:ext uri="{9D8B030D-6E8A-4147-A177-3AD203B41FA5}">
                      <a16:colId xmlns:a16="http://schemas.microsoft.com/office/drawing/2014/main" val="3434094411"/>
                    </a:ext>
                  </a:extLst>
                </a:gridCol>
                <a:gridCol w="4060896">
                  <a:extLst>
                    <a:ext uri="{9D8B030D-6E8A-4147-A177-3AD203B41FA5}">
                      <a16:colId xmlns:a16="http://schemas.microsoft.com/office/drawing/2014/main" val="876981341"/>
                    </a:ext>
                  </a:extLst>
                </a:gridCol>
              </a:tblGrid>
              <a:tr h="659756">
                <a:tc>
                  <a:txBody>
                    <a:bodyPr/>
                    <a:lstStyle/>
                    <a:p>
                      <a:pPr algn="ctr">
                        <a:buNone/>
                      </a:pPr>
                      <a:r>
                        <a:rPr lang="af-ZA" sz="2000" b="1"/>
                        <a:t>Model</a:t>
                      </a:r>
                    </a:p>
                  </a:txBody>
                  <a:tcPr anchor="ctr">
                    <a:lnL>
                      <a:noFill/>
                    </a:lnL>
                    <a:lnR>
                      <a:noFill/>
                    </a:lnR>
                    <a:lnT w="12700">
                      <a:solidFill>
                        <a:schemeClr val="tx1"/>
                      </a:solidFill>
                    </a:lnT>
                    <a:lnB w="12700">
                      <a:solidFill>
                        <a:schemeClr val="tx1"/>
                      </a:solidFill>
                    </a:lnB>
                    <a:solidFill>
                      <a:schemeClr val="bg1">
                        <a:lumMod val="75000"/>
                      </a:schemeClr>
                    </a:solidFill>
                  </a:tcPr>
                </a:tc>
                <a:tc>
                  <a:txBody>
                    <a:bodyPr/>
                    <a:lstStyle/>
                    <a:p>
                      <a:pPr algn="ctr">
                        <a:buNone/>
                      </a:pPr>
                      <a:r>
                        <a:rPr lang="af-ZA" sz="2000" b="1" err="1"/>
                        <a:t>Type</a:t>
                      </a:r>
                    </a:p>
                  </a:txBody>
                  <a:tcPr anchor="ctr">
                    <a:lnL>
                      <a:noFill/>
                    </a:lnL>
                    <a:lnR>
                      <a:noFill/>
                    </a:lnR>
                    <a:lnT w="12700">
                      <a:solidFill>
                        <a:schemeClr val="tx1"/>
                      </a:solidFill>
                    </a:lnT>
                    <a:lnB w="12700">
                      <a:solidFill>
                        <a:schemeClr val="tx1"/>
                      </a:solidFill>
                    </a:lnB>
                    <a:solidFill>
                      <a:schemeClr val="bg1">
                        <a:lumMod val="75000"/>
                      </a:schemeClr>
                    </a:solidFill>
                  </a:tcPr>
                </a:tc>
                <a:tc>
                  <a:txBody>
                    <a:bodyPr/>
                    <a:lstStyle/>
                    <a:p>
                      <a:pPr algn="ctr">
                        <a:buNone/>
                      </a:pPr>
                      <a:r>
                        <a:rPr lang="af-ZA" sz="2000" b="1" err="1"/>
                        <a:t>Purpose</a:t>
                      </a:r>
                    </a:p>
                  </a:txBody>
                  <a:tcPr anchor="ctr">
                    <a:lnL>
                      <a:noFill/>
                    </a:lnL>
                    <a:lnR>
                      <a:noFill/>
                    </a:lnR>
                    <a:lnT w="12700">
                      <a:solidFill>
                        <a:schemeClr val="tx1"/>
                      </a:solidFill>
                    </a:lnT>
                    <a:lnB w="12700">
                      <a:solidFill>
                        <a:schemeClr val="tx1"/>
                      </a:solidFill>
                    </a:lnB>
                    <a:solidFill>
                      <a:schemeClr val="bg1">
                        <a:lumMod val="75000"/>
                      </a:schemeClr>
                    </a:solidFill>
                  </a:tcPr>
                </a:tc>
                <a:extLst>
                  <a:ext uri="{0D108BD9-81ED-4DB2-BD59-A6C34878D82A}">
                    <a16:rowId xmlns:a16="http://schemas.microsoft.com/office/drawing/2014/main" val="1162983333"/>
                  </a:ext>
                </a:extLst>
              </a:tr>
              <a:tr h="664403">
                <a:tc>
                  <a:txBody>
                    <a:bodyPr/>
                    <a:lstStyle/>
                    <a:p>
                      <a:pPr algn="ctr">
                        <a:buNone/>
                      </a:pPr>
                      <a:r>
                        <a:rPr lang="af-ZA" b="1"/>
                        <a:t>ARIMA</a:t>
                      </a:r>
                    </a:p>
                  </a:txBody>
                  <a:tcPr anchor="ctr">
                    <a:lnL>
                      <a:noFill/>
                    </a:lnL>
                    <a:lnR>
                      <a:noFill/>
                    </a:lnR>
                    <a:lnT w="12700">
                      <a:solidFill>
                        <a:schemeClr val="tx1"/>
                      </a:solidFill>
                    </a:lnT>
                    <a:lnB>
                      <a:noFill/>
                    </a:lnB>
                    <a:solidFill>
                      <a:schemeClr val="accent6">
                        <a:lumMod val="20000"/>
                        <a:lumOff val="80000"/>
                      </a:schemeClr>
                    </a:solidFill>
                  </a:tcPr>
                </a:tc>
                <a:tc>
                  <a:txBody>
                    <a:bodyPr/>
                    <a:lstStyle/>
                    <a:p>
                      <a:pPr algn="ctr">
                        <a:buNone/>
                      </a:pPr>
                      <a:r>
                        <a:rPr lang="af-ZA" err="1">
                          <a:latin typeface="Arial"/>
                        </a:rPr>
                        <a:t>Statistical</a:t>
                      </a:r>
                    </a:p>
                  </a:txBody>
                  <a:tcPr anchor="ctr">
                    <a:lnL>
                      <a:noFill/>
                    </a:lnL>
                    <a:lnR>
                      <a:noFill/>
                    </a:lnR>
                    <a:lnT w="12700">
                      <a:solidFill>
                        <a:schemeClr val="tx1"/>
                      </a:solidFill>
                    </a:lnT>
                    <a:lnB>
                      <a:noFill/>
                    </a:lnB>
                    <a:solidFill>
                      <a:schemeClr val="accent6">
                        <a:lumMod val="20000"/>
                        <a:lumOff val="80000"/>
                      </a:schemeClr>
                    </a:solidFill>
                  </a:tcPr>
                </a:tc>
                <a:tc>
                  <a:txBody>
                    <a:bodyPr/>
                    <a:lstStyle/>
                    <a:p>
                      <a:pPr algn="ctr">
                        <a:buNone/>
                      </a:pPr>
                      <a:r>
                        <a:rPr lang="af-ZA" err="1">
                          <a:latin typeface="Arial"/>
                        </a:rPr>
                        <a:t>Captures</a:t>
                      </a:r>
                      <a:r>
                        <a:rPr lang="af-ZA">
                          <a:latin typeface="Arial"/>
                        </a:rPr>
                        <a:t> </a:t>
                      </a:r>
                      <a:r>
                        <a:rPr lang="af-ZA" err="1">
                          <a:latin typeface="Arial"/>
                        </a:rPr>
                        <a:t>trend</a:t>
                      </a:r>
                      <a:r>
                        <a:rPr lang="af-ZA">
                          <a:latin typeface="Arial"/>
                        </a:rPr>
                        <a:t> + </a:t>
                      </a:r>
                      <a:r>
                        <a:rPr lang="af-ZA" err="1">
                          <a:latin typeface="Arial"/>
                        </a:rPr>
                        <a:t>seasonality</a:t>
                      </a:r>
                      <a:r>
                        <a:rPr lang="af-ZA">
                          <a:latin typeface="Arial"/>
                        </a:rPr>
                        <a:t>;</a:t>
                      </a:r>
                      <a:endParaRPr lang="zh-CN" altLang="en-US">
                        <a:latin typeface="Arial"/>
                      </a:endParaRPr>
                    </a:p>
                    <a:p>
                      <a:pPr lvl="0" algn="ctr">
                        <a:buNone/>
                      </a:pPr>
                      <a:r>
                        <a:rPr lang="af-ZA" err="1">
                          <a:latin typeface="Arial"/>
                        </a:rPr>
                        <a:t>Reduces</a:t>
                      </a:r>
                      <a:r>
                        <a:rPr lang="af-ZA">
                          <a:latin typeface="Arial"/>
                        </a:rPr>
                        <a:t> </a:t>
                      </a:r>
                      <a:r>
                        <a:rPr lang="af-ZA" err="1">
                          <a:latin typeface="Arial"/>
                        </a:rPr>
                        <a:t>flat-line</a:t>
                      </a:r>
                      <a:r>
                        <a:rPr lang="af-ZA">
                          <a:latin typeface="Arial"/>
                        </a:rPr>
                        <a:t> </a:t>
                      </a:r>
                      <a:r>
                        <a:rPr lang="af-ZA" err="1">
                          <a:latin typeface="Arial"/>
                        </a:rPr>
                        <a:t>failures</a:t>
                      </a:r>
                      <a:endParaRPr lang="af-ZA">
                        <a:latin typeface="Arial"/>
                      </a:endParaRPr>
                    </a:p>
                  </a:txBody>
                  <a:tcPr anchor="ctr">
                    <a:lnL>
                      <a:noFill/>
                    </a:lnL>
                    <a:lnR>
                      <a:noFill/>
                    </a:lnR>
                    <a:lnT w="12700">
                      <a:solidFill>
                        <a:schemeClr val="tx1"/>
                      </a:solidFill>
                    </a:lnT>
                    <a:lnB>
                      <a:noFill/>
                    </a:lnB>
                    <a:solidFill>
                      <a:schemeClr val="accent6">
                        <a:lumMod val="20000"/>
                        <a:lumOff val="80000"/>
                      </a:schemeClr>
                    </a:solidFill>
                  </a:tcPr>
                </a:tc>
                <a:extLst>
                  <a:ext uri="{0D108BD9-81ED-4DB2-BD59-A6C34878D82A}">
                    <a16:rowId xmlns:a16="http://schemas.microsoft.com/office/drawing/2014/main" val="914884881"/>
                  </a:ext>
                </a:extLst>
              </a:tr>
              <a:tr h="664403">
                <a:tc>
                  <a:txBody>
                    <a:bodyPr/>
                    <a:lstStyle/>
                    <a:p>
                      <a:pPr algn="ctr">
                        <a:buNone/>
                      </a:pPr>
                      <a:r>
                        <a:rPr lang="af-ZA" b="1" err="1"/>
                        <a:t>XGBoost</a:t>
                      </a:r>
                      <a:endParaRPr lang="af-ZA" err="1"/>
                    </a:p>
                  </a:txBody>
                  <a:tcPr anchor="ctr">
                    <a:lnL>
                      <a:noFill/>
                    </a:lnL>
                    <a:lnR>
                      <a:noFill/>
                    </a:lnR>
                    <a:lnT>
                      <a:noFill/>
                    </a:lnT>
                    <a:lnB>
                      <a:noFill/>
                    </a:lnB>
                    <a:solidFill>
                      <a:schemeClr val="accent1">
                        <a:lumMod val="20000"/>
                        <a:lumOff val="80000"/>
                      </a:schemeClr>
                    </a:solidFill>
                  </a:tcPr>
                </a:tc>
                <a:tc>
                  <a:txBody>
                    <a:bodyPr/>
                    <a:lstStyle/>
                    <a:p>
                      <a:pPr algn="ctr">
                        <a:buNone/>
                      </a:pPr>
                      <a:r>
                        <a:rPr lang="af-ZA" err="1">
                          <a:latin typeface="Arial"/>
                        </a:rPr>
                        <a:t>Machine</a:t>
                      </a:r>
                      <a:r>
                        <a:rPr lang="af-ZA">
                          <a:latin typeface="Arial"/>
                        </a:rPr>
                        <a:t> </a:t>
                      </a:r>
                      <a:r>
                        <a:rPr lang="af-ZA" err="1">
                          <a:latin typeface="Arial"/>
                        </a:rPr>
                        <a:t>learning</a:t>
                      </a:r>
                    </a:p>
                  </a:txBody>
                  <a:tcPr anchor="ctr">
                    <a:lnL>
                      <a:noFill/>
                    </a:lnL>
                    <a:lnR>
                      <a:noFill/>
                    </a:lnR>
                    <a:lnT>
                      <a:noFill/>
                    </a:lnT>
                    <a:lnB>
                      <a:noFill/>
                    </a:lnB>
                    <a:solidFill>
                      <a:schemeClr val="accent1">
                        <a:lumMod val="20000"/>
                        <a:lumOff val="80000"/>
                      </a:schemeClr>
                    </a:solidFill>
                  </a:tcPr>
                </a:tc>
                <a:tc>
                  <a:txBody>
                    <a:bodyPr/>
                    <a:lstStyle/>
                    <a:p>
                      <a:pPr algn="ctr">
                        <a:buNone/>
                      </a:pPr>
                      <a:r>
                        <a:rPr lang="af-ZA" err="1">
                          <a:latin typeface="Arial"/>
                        </a:rPr>
                        <a:t>Powerful</a:t>
                      </a:r>
                      <a:r>
                        <a:rPr lang="af-ZA">
                          <a:latin typeface="Arial"/>
                        </a:rPr>
                        <a:t> </a:t>
                      </a:r>
                      <a:r>
                        <a:rPr lang="af-ZA" err="1">
                          <a:latin typeface="Arial"/>
                        </a:rPr>
                        <a:t>nonlinear</a:t>
                      </a:r>
                      <a:r>
                        <a:rPr lang="af-ZA">
                          <a:latin typeface="Arial"/>
                        </a:rPr>
                        <a:t> </a:t>
                      </a:r>
                      <a:r>
                        <a:rPr lang="af-ZA" err="1">
                          <a:latin typeface="Arial"/>
                        </a:rPr>
                        <a:t>fit</a:t>
                      </a:r>
                      <a:r>
                        <a:rPr lang="af-ZA">
                          <a:latin typeface="Arial"/>
                        </a:rPr>
                        <a:t>; </a:t>
                      </a:r>
                      <a:endParaRPr lang="zh-CN" altLang="en-US">
                        <a:latin typeface="Arial"/>
                      </a:endParaRPr>
                    </a:p>
                    <a:p>
                      <a:pPr lvl="0" algn="ctr">
                        <a:buNone/>
                      </a:pPr>
                      <a:r>
                        <a:rPr lang="af-ZA" err="1">
                          <a:latin typeface="Arial"/>
                        </a:rPr>
                        <a:t>Uses</a:t>
                      </a:r>
                      <a:r>
                        <a:rPr lang="af-ZA">
                          <a:latin typeface="Arial"/>
                        </a:rPr>
                        <a:t> </a:t>
                      </a:r>
                      <a:r>
                        <a:rPr lang="af-ZA" err="1">
                          <a:latin typeface="Arial"/>
                        </a:rPr>
                        <a:t>time</a:t>
                      </a:r>
                      <a:r>
                        <a:rPr lang="af-ZA">
                          <a:latin typeface="Arial"/>
                        </a:rPr>
                        <a:t> </a:t>
                      </a:r>
                      <a:r>
                        <a:rPr lang="af-ZA" err="1">
                          <a:latin typeface="Arial"/>
                        </a:rPr>
                        <a:t>index+quarter</a:t>
                      </a:r>
                      <a:r>
                        <a:rPr lang="af-ZA">
                          <a:latin typeface="Arial"/>
                        </a:rPr>
                        <a:t> as </a:t>
                      </a:r>
                      <a:r>
                        <a:rPr lang="af-ZA" err="1">
                          <a:latin typeface="Arial"/>
                        </a:rPr>
                        <a:t>features</a:t>
                      </a:r>
                      <a:endParaRPr lang="af-ZA">
                        <a:latin typeface="Arial"/>
                      </a:endParaRPr>
                    </a:p>
                  </a:txBody>
                  <a:tcPr anchor="ctr">
                    <a:lnL>
                      <a:noFill/>
                    </a:lnL>
                    <a:lnR>
                      <a:noFill/>
                    </a:lnR>
                    <a:lnT>
                      <a:noFill/>
                    </a:lnT>
                    <a:lnB>
                      <a:noFill/>
                    </a:lnB>
                    <a:solidFill>
                      <a:schemeClr val="accent1">
                        <a:lumMod val="20000"/>
                        <a:lumOff val="80000"/>
                      </a:schemeClr>
                    </a:solidFill>
                  </a:tcPr>
                </a:tc>
                <a:extLst>
                  <a:ext uri="{0D108BD9-81ED-4DB2-BD59-A6C34878D82A}">
                    <a16:rowId xmlns:a16="http://schemas.microsoft.com/office/drawing/2014/main" val="1111993474"/>
                  </a:ext>
                </a:extLst>
              </a:tr>
              <a:tr h="664403">
                <a:tc>
                  <a:txBody>
                    <a:bodyPr/>
                    <a:lstStyle/>
                    <a:p>
                      <a:pPr algn="ctr">
                        <a:buNone/>
                      </a:pPr>
                      <a:r>
                        <a:rPr lang="af-ZA" b="1"/>
                        <a:t>Random</a:t>
                      </a:r>
                      <a:endParaRPr lang="af-ZA" err="1"/>
                    </a:p>
                    <a:p>
                      <a:pPr lvl="0" algn="ctr">
                        <a:buNone/>
                      </a:pPr>
                      <a:r>
                        <a:rPr lang="af-ZA" b="1" err="1"/>
                        <a:t>Forest</a:t>
                      </a:r>
                      <a:endParaRPr lang="af-ZA" err="1"/>
                    </a:p>
                  </a:txBody>
                  <a:tcPr anchor="ctr">
                    <a:lnL>
                      <a:noFill/>
                    </a:lnL>
                    <a:lnR>
                      <a:noFill/>
                    </a:lnR>
                    <a:lnT>
                      <a:noFill/>
                    </a:lnT>
                    <a:lnB>
                      <a:noFill/>
                    </a:lnB>
                    <a:solidFill>
                      <a:schemeClr val="tx2">
                        <a:lumMod val="20000"/>
                        <a:lumOff val="80000"/>
                      </a:schemeClr>
                    </a:solidFill>
                  </a:tcPr>
                </a:tc>
                <a:tc>
                  <a:txBody>
                    <a:bodyPr/>
                    <a:lstStyle/>
                    <a:p>
                      <a:pPr algn="ctr">
                        <a:buNone/>
                      </a:pPr>
                      <a:r>
                        <a:rPr lang="af-ZA">
                          <a:latin typeface="Arial"/>
                        </a:rPr>
                        <a:t>ML ensemble</a:t>
                      </a:r>
                    </a:p>
                  </a:txBody>
                  <a:tcPr anchor="ctr">
                    <a:lnL>
                      <a:noFill/>
                    </a:lnL>
                    <a:lnR>
                      <a:noFill/>
                    </a:lnR>
                    <a:lnT>
                      <a:noFill/>
                    </a:lnT>
                    <a:lnB>
                      <a:noFill/>
                    </a:lnB>
                    <a:solidFill>
                      <a:schemeClr val="tx2">
                        <a:lumMod val="20000"/>
                        <a:lumOff val="80000"/>
                      </a:schemeClr>
                    </a:solidFill>
                  </a:tcPr>
                </a:tc>
                <a:tc>
                  <a:txBody>
                    <a:bodyPr/>
                    <a:lstStyle/>
                    <a:p>
                      <a:pPr algn="ctr">
                        <a:buNone/>
                      </a:pPr>
                      <a:r>
                        <a:rPr lang="af-ZA" err="1">
                          <a:latin typeface="Arial"/>
                        </a:rPr>
                        <a:t>Handles</a:t>
                      </a:r>
                      <a:r>
                        <a:rPr lang="af-ZA">
                          <a:latin typeface="Arial"/>
                        </a:rPr>
                        <a:t> </a:t>
                      </a:r>
                      <a:r>
                        <a:rPr lang="af-ZA" err="1">
                          <a:latin typeface="Arial"/>
                        </a:rPr>
                        <a:t>nonlinearities</a:t>
                      </a:r>
                      <a:r>
                        <a:rPr lang="af-ZA">
                          <a:latin typeface="Arial"/>
                        </a:rPr>
                        <a:t>; </a:t>
                      </a:r>
                      <a:endParaRPr lang="zh-CN" altLang="en-US">
                        <a:latin typeface="Arial"/>
                      </a:endParaRPr>
                    </a:p>
                    <a:p>
                      <a:pPr lvl="0" algn="ctr">
                        <a:buNone/>
                      </a:pPr>
                      <a:r>
                        <a:rPr lang="af-ZA" err="1">
                          <a:latin typeface="Arial"/>
                        </a:rPr>
                        <a:t>Robust</a:t>
                      </a:r>
                      <a:r>
                        <a:rPr lang="af-ZA">
                          <a:latin typeface="Arial"/>
                        </a:rPr>
                        <a:t> </a:t>
                      </a:r>
                      <a:r>
                        <a:rPr lang="af-ZA" err="1">
                          <a:latin typeface="Arial"/>
                        </a:rPr>
                        <a:t>to</a:t>
                      </a:r>
                      <a:r>
                        <a:rPr lang="af-ZA">
                          <a:latin typeface="Arial"/>
                        </a:rPr>
                        <a:t> </a:t>
                      </a:r>
                      <a:r>
                        <a:rPr lang="af-ZA" err="1">
                          <a:latin typeface="Arial"/>
                        </a:rPr>
                        <a:t>noise</a:t>
                      </a:r>
                      <a:endParaRPr lang="af-ZA">
                        <a:latin typeface="Arial"/>
                      </a:endParaRPr>
                    </a:p>
                  </a:txBody>
                  <a:tcPr anchor="ctr">
                    <a:lnL>
                      <a:noFill/>
                    </a:lnL>
                    <a:lnR>
                      <a:noFill/>
                    </a:lnR>
                    <a:lnT>
                      <a:noFill/>
                    </a:lnT>
                    <a:lnB>
                      <a:noFill/>
                    </a:lnB>
                    <a:solidFill>
                      <a:schemeClr val="tx2">
                        <a:lumMod val="20000"/>
                        <a:lumOff val="80000"/>
                      </a:schemeClr>
                    </a:solidFill>
                  </a:tcPr>
                </a:tc>
                <a:extLst>
                  <a:ext uri="{0D108BD9-81ED-4DB2-BD59-A6C34878D82A}">
                    <a16:rowId xmlns:a16="http://schemas.microsoft.com/office/drawing/2014/main" val="248199788"/>
                  </a:ext>
                </a:extLst>
              </a:tr>
              <a:tr h="379658">
                <a:tc>
                  <a:txBody>
                    <a:bodyPr/>
                    <a:lstStyle/>
                    <a:p>
                      <a:pPr algn="ctr">
                        <a:buNone/>
                      </a:pPr>
                      <a:r>
                        <a:rPr lang="af-ZA" b="1" err="1"/>
                        <a:t>Elastic</a:t>
                      </a:r>
                      <a:r>
                        <a:rPr lang="af-ZA" b="1"/>
                        <a:t> Net</a:t>
                      </a:r>
                      <a:endParaRPr lang="af-ZA"/>
                    </a:p>
                  </a:txBody>
                  <a:tcPr anchor="ctr">
                    <a:lnL>
                      <a:noFill/>
                    </a:lnL>
                    <a:lnR>
                      <a:noFill/>
                    </a:lnR>
                    <a:lnT>
                      <a:noFill/>
                    </a:lnT>
                    <a:lnB w="12700">
                      <a:solidFill>
                        <a:schemeClr val="tx1"/>
                      </a:solidFill>
                    </a:lnB>
                    <a:solidFill>
                      <a:srgbClr val="00B0F0">
                        <a:alpha val="13000"/>
                      </a:srgbClr>
                    </a:solidFill>
                  </a:tcPr>
                </a:tc>
                <a:tc>
                  <a:txBody>
                    <a:bodyPr/>
                    <a:lstStyle/>
                    <a:p>
                      <a:pPr algn="ctr">
                        <a:buNone/>
                      </a:pPr>
                      <a:r>
                        <a:rPr lang="af-ZA">
                          <a:latin typeface="Arial"/>
                        </a:rPr>
                        <a:t>ML </a:t>
                      </a:r>
                      <a:r>
                        <a:rPr lang="af-ZA" err="1">
                          <a:latin typeface="Arial"/>
                        </a:rPr>
                        <a:t>regression</a:t>
                      </a:r>
                    </a:p>
                  </a:txBody>
                  <a:tcPr anchor="ctr">
                    <a:lnL>
                      <a:noFill/>
                    </a:lnL>
                    <a:lnR>
                      <a:noFill/>
                    </a:lnR>
                    <a:lnT>
                      <a:noFill/>
                    </a:lnT>
                    <a:lnB w="12700">
                      <a:solidFill>
                        <a:schemeClr val="tx1"/>
                      </a:solidFill>
                    </a:lnB>
                    <a:solidFill>
                      <a:srgbClr val="00B0F0">
                        <a:alpha val="13000"/>
                      </a:srgbClr>
                    </a:solidFill>
                  </a:tcPr>
                </a:tc>
                <a:tc>
                  <a:txBody>
                    <a:bodyPr/>
                    <a:lstStyle/>
                    <a:p>
                      <a:pPr algn="ctr">
                        <a:buNone/>
                      </a:pPr>
                      <a:r>
                        <a:rPr lang="af-ZA" err="1">
                          <a:latin typeface="Arial"/>
                        </a:rPr>
                        <a:t>Balances</a:t>
                      </a:r>
                      <a:r>
                        <a:rPr lang="af-ZA">
                          <a:latin typeface="Arial"/>
                        </a:rPr>
                        <a:t> L1/L2; </a:t>
                      </a:r>
                      <a:r>
                        <a:rPr lang="af-ZA" err="1">
                          <a:latin typeface="Arial"/>
                        </a:rPr>
                        <a:t>Prevents</a:t>
                      </a:r>
                      <a:r>
                        <a:rPr lang="af-ZA">
                          <a:latin typeface="Arial"/>
                        </a:rPr>
                        <a:t> </a:t>
                      </a:r>
                      <a:r>
                        <a:rPr lang="af-ZA" err="1">
                          <a:latin typeface="Arial"/>
                        </a:rPr>
                        <a:t>overfitting</a:t>
                      </a:r>
                    </a:p>
                  </a:txBody>
                  <a:tcPr anchor="ctr">
                    <a:lnL>
                      <a:noFill/>
                    </a:lnL>
                    <a:lnR>
                      <a:noFill/>
                    </a:lnR>
                    <a:lnT>
                      <a:noFill/>
                    </a:lnT>
                    <a:lnB w="12700">
                      <a:solidFill>
                        <a:schemeClr val="tx1"/>
                      </a:solidFill>
                    </a:lnB>
                    <a:solidFill>
                      <a:srgbClr val="00B0F0">
                        <a:alpha val="13000"/>
                      </a:srgbClr>
                    </a:solidFill>
                  </a:tcPr>
                </a:tc>
                <a:extLst>
                  <a:ext uri="{0D108BD9-81ED-4DB2-BD59-A6C34878D82A}">
                    <a16:rowId xmlns:a16="http://schemas.microsoft.com/office/drawing/2014/main" val="2603133143"/>
                  </a:ext>
                </a:extLst>
              </a:tr>
            </a:tbl>
          </a:graphicData>
        </a:graphic>
      </p:graphicFrame>
      <p:pic>
        <p:nvPicPr>
          <p:cNvPr id="2" name="图片 1" descr="文本&#10;&#10;AI 生成的内容可能不正确。">
            <a:extLst>
              <a:ext uri="{FF2B5EF4-FFF2-40B4-BE49-F238E27FC236}">
                <a16:creationId xmlns:a16="http://schemas.microsoft.com/office/drawing/2014/main" id="{5252F6AA-1737-7E16-8FF0-BB4C7C124D39}"/>
              </a:ext>
            </a:extLst>
          </p:cNvPr>
          <p:cNvPicPr>
            <a:picLocks noChangeAspect="1"/>
          </p:cNvPicPr>
          <p:nvPr/>
        </p:nvPicPr>
        <p:blipFill>
          <a:blip r:embed="rId3"/>
          <a:stretch>
            <a:fillRect/>
          </a:stretch>
        </p:blipFill>
        <p:spPr>
          <a:xfrm>
            <a:off x="4331974" y="904272"/>
            <a:ext cx="4096854" cy="740744"/>
          </a:xfrm>
          <a:prstGeom prst="rect">
            <a:avLst/>
          </a:prstGeom>
        </p:spPr>
      </p:pic>
      <p:pic>
        <p:nvPicPr>
          <p:cNvPr id="3" name="图片 2" descr="图片包含 游戏机, 物体, 钟表&#10;&#10;AI 生成的内容可能不正确。">
            <a:extLst>
              <a:ext uri="{FF2B5EF4-FFF2-40B4-BE49-F238E27FC236}">
                <a16:creationId xmlns:a16="http://schemas.microsoft.com/office/drawing/2014/main" id="{4B1C7921-6EC3-714A-9CC3-BD07F53983C7}"/>
              </a:ext>
            </a:extLst>
          </p:cNvPr>
          <p:cNvPicPr>
            <a:picLocks noChangeAspect="1"/>
          </p:cNvPicPr>
          <p:nvPr/>
        </p:nvPicPr>
        <p:blipFill>
          <a:blip r:embed="rId4"/>
          <a:stretch>
            <a:fillRect/>
          </a:stretch>
        </p:blipFill>
        <p:spPr>
          <a:xfrm>
            <a:off x="3715875" y="5514974"/>
            <a:ext cx="4937712" cy="775341"/>
          </a:xfrm>
          <a:prstGeom prst="rect">
            <a:avLst/>
          </a:prstGeom>
        </p:spPr>
      </p:pic>
      <p:grpSp>
        <p:nvGrpSpPr>
          <p:cNvPr id="8" name="组合 7">
            <a:extLst>
              <a:ext uri="{FF2B5EF4-FFF2-40B4-BE49-F238E27FC236}">
                <a16:creationId xmlns:a16="http://schemas.microsoft.com/office/drawing/2014/main" id="{34BF4611-0A77-9087-D573-B382A49CDD1B}"/>
              </a:ext>
            </a:extLst>
          </p:cNvPr>
          <p:cNvGrpSpPr/>
          <p:nvPr/>
        </p:nvGrpSpPr>
        <p:grpSpPr>
          <a:xfrm>
            <a:off x="188666" y="716036"/>
            <a:ext cx="2539477" cy="996039"/>
            <a:chOff x="844150" y="1928681"/>
            <a:chExt cx="2539477" cy="996039"/>
          </a:xfrm>
        </p:grpSpPr>
        <p:sp>
          <p:nvSpPr>
            <p:cNvPr id="7" name="矩形 6">
              <a:extLst>
                <a:ext uri="{FF2B5EF4-FFF2-40B4-BE49-F238E27FC236}">
                  <a16:creationId xmlns:a16="http://schemas.microsoft.com/office/drawing/2014/main" id="{0BB38A0E-3657-20D4-3B38-290B811FE8A2}"/>
                </a:ext>
              </a:extLst>
            </p:cNvPr>
            <p:cNvSpPr/>
            <p:nvPr/>
          </p:nvSpPr>
          <p:spPr bwMode="auto">
            <a:xfrm>
              <a:off x="844150" y="1928681"/>
              <a:ext cx="2403086" cy="873433"/>
            </a:xfrm>
            <a:prstGeom prst="rect">
              <a:avLst/>
            </a:prstGeom>
            <a:solidFill>
              <a:schemeClr val="tx2">
                <a:lumMod val="60000"/>
                <a:lumOff val="4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Times" pitchFamily="18" charset="0"/>
              </a:endParaRPr>
            </a:p>
          </p:txBody>
        </p:sp>
        <p:pic>
          <p:nvPicPr>
            <p:cNvPr id="5" name="图片 4">
              <a:extLst>
                <a:ext uri="{FF2B5EF4-FFF2-40B4-BE49-F238E27FC236}">
                  <a16:creationId xmlns:a16="http://schemas.microsoft.com/office/drawing/2014/main" id="{8ED7B286-943C-7D71-6A5A-014103CC938E}"/>
                </a:ext>
              </a:extLst>
            </p:cNvPr>
            <p:cNvPicPr>
              <a:picLocks noChangeAspect="1"/>
            </p:cNvPicPr>
            <p:nvPr/>
          </p:nvPicPr>
          <p:blipFill>
            <a:blip r:embed="rId5"/>
            <a:stretch>
              <a:fillRect/>
            </a:stretch>
          </p:blipFill>
          <p:spPr>
            <a:xfrm>
              <a:off x="1046742" y="2099735"/>
              <a:ext cx="2336885" cy="824985"/>
            </a:xfrm>
            <a:prstGeom prst="rect">
              <a:avLst/>
            </a:prstGeom>
          </p:spPr>
        </p:pic>
      </p:grpSp>
      <p:pic>
        <p:nvPicPr>
          <p:cNvPr id="6" name="图片 5">
            <a:extLst>
              <a:ext uri="{FF2B5EF4-FFF2-40B4-BE49-F238E27FC236}">
                <a16:creationId xmlns:a16="http://schemas.microsoft.com/office/drawing/2014/main" id="{9E9D3757-21D5-5E34-06CB-3E1D4C21D2BB}"/>
              </a:ext>
            </a:extLst>
          </p:cNvPr>
          <p:cNvPicPr>
            <a:picLocks noChangeAspect="1"/>
          </p:cNvPicPr>
          <p:nvPr/>
        </p:nvPicPr>
        <p:blipFill>
          <a:blip r:embed="rId6"/>
          <a:stretch>
            <a:fillRect/>
          </a:stretch>
        </p:blipFill>
        <p:spPr>
          <a:xfrm>
            <a:off x="190365" y="5445948"/>
            <a:ext cx="2915898" cy="815696"/>
          </a:xfrm>
          <a:prstGeom prst="rect">
            <a:avLst/>
          </a:prstGeom>
        </p:spPr>
      </p:pic>
    </p:spTree>
    <p:extLst>
      <p:ext uri="{BB962C8B-B14F-4D97-AF65-F5344CB8AC3E}">
        <p14:creationId xmlns:p14="http://schemas.microsoft.com/office/powerpoint/2010/main" val="2575272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3 Marcador de número de diapositiva">
            <a:extLst>
              <a:ext uri="{FF2B5EF4-FFF2-40B4-BE49-F238E27FC236}">
                <a16:creationId xmlns:a16="http://schemas.microsoft.com/office/drawing/2014/main" id="{8E05314A-8548-22AC-49D1-F27168D0FBD6}"/>
              </a:ext>
            </a:extLst>
          </p:cNvPr>
          <p:cNvSpPr txBox="1">
            <a:spLocks noGrp="1"/>
          </p:cNvSpPr>
          <p:nvPr/>
        </p:nvSpPr>
        <p:spPr bwMode="auto">
          <a:xfrm>
            <a:off x="8418513" y="6419850"/>
            <a:ext cx="59690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pPr algn="r" eaLnBrk="1" hangingPunct="1"/>
            <a:fld id="{55C4ADF6-2C6B-45A5-893C-62DC3620E1D4}" type="slidenum">
              <a:rPr lang="en-US" altLang="en-US" sz="1800">
                <a:latin typeface="Myriad Pro SemiCond" pitchFamily="34" charset="0"/>
              </a:rPr>
              <a:pPr algn="r" eaLnBrk="1" hangingPunct="1"/>
              <a:t>18</a:t>
            </a:fld>
            <a:endParaRPr lang="en-US" altLang="en-US" sz="1800">
              <a:latin typeface="Myriad Pro SemiCond" pitchFamily="34" charset="0"/>
            </a:endParaRPr>
          </a:p>
        </p:txBody>
      </p:sp>
      <p:sp>
        <p:nvSpPr>
          <p:cNvPr id="15363" name="Rectangle 2">
            <a:extLst>
              <a:ext uri="{FF2B5EF4-FFF2-40B4-BE49-F238E27FC236}">
                <a16:creationId xmlns:a16="http://schemas.microsoft.com/office/drawing/2014/main" id="{D1810CA7-0F9A-0686-3643-128FFE699F02}"/>
              </a:ext>
            </a:extLst>
          </p:cNvPr>
          <p:cNvSpPr>
            <a:spLocks noGrp="1" noChangeArrowheads="1"/>
          </p:cNvSpPr>
          <p:nvPr>
            <p:ph type="title" idx="4294967295"/>
          </p:nvPr>
        </p:nvSpPr>
        <p:spPr>
          <a:xfrm>
            <a:off x="-13057" y="0"/>
            <a:ext cx="8809395" cy="574675"/>
          </a:xfrm>
        </p:spPr>
        <p:txBody>
          <a:bodyPr/>
          <a:lstStyle/>
          <a:p>
            <a:r>
              <a:rPr lang="en-US" altLang="en-US" sz="3000">
                <a:ea typeface="ヒラギノ角ゴ Pro W3"/>
              </a:rPr>
              <a:t>Dashboard &amp; Function</a:t>
            </a:r>
            <a:endParaRPr lang="zh-CN" altLang="en-US"/>
          </a:p>
        </p:txBody>
      </p:sp>
      <p:sp>
        <p:nvSpPr>
          <p:cNvPr id="2" name="文本框 1">
            <a:extLst>
              <a:ext uri="{FF2B5EF4-FFF2-40B4-BE49-F238E27FC236}">
                <a16:creationId xmlns:a16="http://schemas.microsoft.com/office/drawing/2014/main" id="{02244E3D-88A0-7E26-AE98-C4E0862499A5}"/>
              </a:ext>
            </a:extLst>
          </p:cNvPr>
          <p:cNvSpPr txBox="1"/>
          <p:nvPr/>
        </p:nvSpPr>
        <p:spPr>
          <a:xfrm>
            <a:off x="28937" y="685800"/>
            <a:ext cx="4572000" cy="40318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latin typeface="Arial"/>
                <a:ea typeface="ヒラギノ角ゴ Pro W3"/>
                <a:cs typeface="Times"/>
              </a:rPr>
              <a:t>Dashboard Features</a:t>
            </a:r>
          </a:p>
          <a:p>
            <a:r>
              <a:rPr lang="en-US" sz="1800">
                <a:latin typeface="Arial"/>
                <a:ea typeface="ヒラギノ角ゴ Pro W3"/>
                <a:cs typeface="Times"/>
              </a:rPr>
              <a:t>Real-time model comparison</a:t>
            </a:r>
            <a:br>
              <a:rPr lang="en-US" sz="1800">
                <a:latin typeface="Arial"/>
              </a:rPr>
            </a:br>
            <a:r>
              <a:rPr lang="en-US" sz="1800">
                <a:latin typeface="Arial"/>
                <a:ea typeface="ヒラギノ角ゴ Pro W3"/>
                <a:cs typeface="Times"/>
              </a:rPr>
              <a:t>Drug selection (Top 10)</a:t>
            </a:r>
            <a:br>
              <a:rPr lang="en-US" sz="1800">
                <a:latin typeface="Arial"/>
              </a:rPr>
            </a:br>
            <a:r>
              <a:rPr lang="en-US" sz="1800">
                <a:latin typeface="Arial"/>
                <a:ea typeface="ヒラギノ角ゴ Pro W3"/>
                <a:cs typeface="Times"/>
              </a:rPr>
              <a:t>Multi-model forecast overlay</a:t>
            </a:r>
            <a:br>
              <a:rPr lang="en-US" sz="1800">
                <a:latin typeface="Arial"/>
              </a:rPr>
            </a:br>
            <a:r>
              <a:rPr lang="en-US" sz="1800">
                <a:latin typeface="Arial"/>
                <a:ea typeface="ヒラギノ角ゴ Pro W3"/>
                <a:cs typeface="Times"/>
              </a:rPr>
              <a:t>Clean, modern UI (Quarto + Shiny)</a:t>
            </a:r>
            <a:br>
              <a:rPr lang="en-US" sz="1800">
                <a:latin typeface="Arial"/>
              </a:rPr>
            </a:br>
            <a:r>
              <a:rPr lang="en-US" sz="1800">
                <a:latin typeface="Arial"/>
                <a:ea typeface="ヒラギノ角ゴ Pro W3"/>
                <a:cs typeface="Times"/>
              </a:rPr>
              <a:t>Forecast table for next 4 quarters</a:t>
            </a:r>
          </a:p>
          <a:p>
            <a:endParaRPr lang="en-US" sz="1800">
              <a:latin typeface="Arial"/>
              <a:ea typeface="ヒラギノ角ゴ Pro W3"/>
              <a:cs typeface="Times"/>
            </a:endParaRPr>
          </a:p>
          <a:p>
            <a:r>
              <a:rPr lang="en-US" sz="2000" b="1">
                <a:latin typeface="Arial"/>
                <a:ea typeface="ヒラギノ角ゴ Pro W3"/>
                <a:cs typeface="Times"/>
              </a:rPr>
              <a:t>Visual Output Example</a:t>
            </a:r>
          </a:p>
          <a:p>
            <a:r>
              <a:rPr lang="en-US" sz="1800">
                <a:latin typeface="Arial"/>
                <a:ea typeface="ヒラギノ角ゴ Pro W3"/>
                <a:cs typeface="Times"/>
              </a:rPr>
              <a:t>Deep blue = Observed</a:t>
            </a:r>
          </a:p>
          <a:p>
            <a:r>
              <a:rPr lang="en-US" sz="1800">
                <a:latin typeface="Arial"/>
                <a:ea typeface="ヒラギノ角ゴ Pro W3"/>
                <a:cs typeface="Times"/>
              </a:rPr>
              <a:t>Teal dashed = ARIMA</a:t>
            </a:r>
          </a:p>
          <a:p>
            <a:r>
              <a:rPr lang="en-US" sz="1800">
                <a:latin typeface="Arial"/>
                <a:ea typeface="ヒラギノ角ゴ Pro W3"/>
                <a:cs typeface="Times"/>
              </a:rPr>
              <a:t>Orange dot-dash = </a:t>
            </a:r>
            <a:r>
              <a:rPr lang="en-US" sz="1800" err="1">
                <a:latin typeface="Arial"/>
                <a:ea typeface="ヒラギノ角ゴ Pro W3"/>
                <a:cs typeface="Times"/>
              </a:rPr>
              <a:t>XGBoost</a:t>
            </a:r>
            <a:endParaRPr lang="en-US" sz="1800">
              <a:latin typeface="Arial"/>
              <a:ea typeface="ヒラギノ角ゴ Pro W3"/>
              <a:cs typeface="Times"/>
            </a:endParaRPr>
          </a:p>
          <a:p>
            <a:r>
              <a:rPr lang="en-US" sz="1800">
                <a:latin typeface="Arial"/>
                <a:ea typeface="ヒラギノ角ゴ Pro W3"/>
                <a:cs typeface="Times"/>
              </a:rPr>
              <a:t>Green long-dash = Random Forest</a:t>
            </a:r>
          </a:p>
          <a:p>
            <a:r>
              <a:rPr lang="en-US" sz="1800">
                <a:latin typeface="Arial"/>
                <a:ea typeface="ヒラギノ角ゴ Pro W3"/>
                <a:cs typeface="Times"/>
              </a:rPr>
              <a:t>Purple dotted = Elastic Net</a:t>
            </a:r>
          </a:p>
          <a:p>
            <a:pPr algn="ctr"/>
            <a:endParaRPr lang="zh-CN" altLang="en-US" sz="1800">
              <a:latin typeface="Arial"/>
              <a:cs typeface="Times"/>
            </a:endParaRPr>
          </a:p>
        </p:txBody>
      </p:sp>
      <p:sp>
        <p:nvSpPr>
          <p:cNvPr id="5" name="矩形 4">
            <a:extLst>
              <a:ext uri="{FF2B5EF4-FFF2-40B4-BE49-F238E27FC236}">
                <a16:creationId xmlns:a16="http://schemas.microsoft.com/office/drawing/2014/main" id="{B2E9BE9F-1F39-6F6D-C166-AE666496A528}"/>
              </a:ext>
            </a:extLst>
          </p:cNvPr>
          <p:cNvSpPr/>
          <p:nvPr/>
        </p:nvSpPr>
        <p:spPr bwMode="auto">
          <a:xfrm>
            <a:off x="3682936" y="685800"/>
            <a:ext cx="5336686" cy="4703286"/>
          </a:xfrm>
          <a:prstGeom prst="rect">
            <a:avLst/>
          </a:prstGeom>
          <a:solidFill>
            <a:srgbClr val="0070C0"/>
          </a:solidFill>
          <a:ln w="9525" cap="flat" cmpd="sng" algn="ctr">
            <a:solidFill>
              <a:srgbClr val="4472C4"/>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Times" pitchFamily="18" charset="0"/>
            </a:endParaRPr>
          </a:p>
        </p:txBody>
      </p:sp>
      <p:pic>
        <p:nvPicPr>
          <p:cNvPr id="4" name="图片 3" descr="图表, 折线图&#10;&#10;AI 生成的内容可能不正确。">
            <a:extLst>
              <a:ext uri="{FF2B5EF4-FFF2-40B4-BE49-F238E27FC236}">
                <a16:creationId xmlns:a16="http://schemas.microsoft.com/office/drawing/2014/main" id="{0719C09F-8CB8-81D5-F6CD-C88F4992EE66}"/>
              </a:ext>
            </a:extLst>
          </p:cNvPr>
          <p:cNvPicPr>
            <a:picLocks noChangeAspect="1"/>
          </p:cNvPicPr>
          <p:nvPr/>
        </p:nvPicPr>
        <p:blipFill>
          <a:blip r:embed="rId3"/>
          <a:stretch>
            <a:fillRect/>
          </a:stretch>
        </p:blipFill>
        <p:spPr>
          <a:xfrm>
            <a:off x="3471099" y="944342"/>
            <a:ext cx="5328497" cy="482536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DA5B510F-BDFC-E75C-E396-EB93B52B368A}"/>
              </a:ext>
            </a:extLst>
          </p:cNvPr>
          <p:cNvSpPr/>
          <p:nvPr/>
        </p:nvSpPr>
        <p:spPr bwMode="auto">
          <a:xfrm>
            <a:off x="4302181" y="2612984"/>
            <a:ext cx="4509097" cy="3777312"/>
          </a:xfrm>
          <a:prstGeom prst="rect">
            <a:avLst/>
          </a:prstGeom>
          <a:solidFill>
            <a:srgbClr val="0070C0"/>
          </a:solidFill>
          <a:ln w="9525" cap="flat" cmpd="sng" algn="ctr">
            <a:solidFill>
              <a:srgbClr val="4472C4"/>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Times" pitchFamily="18" charset="0"/>
            </a:endParaRPr>
          </a:p>
        </p:txBody>
      </p:sp>
      <p:sp>
        <p:nvSpPr>
          <p:cNvPr id="17410" name="3 Marcador de número de diapositiva">
            <a:extLst>
              <a:ext uri="{FF2B5EF4-FFF2-40B4-BE49-F238E27FC236}">
                <a16:creationId xmlns:a16="http://schemas.microsoft.com/office/drawing/2014/main" id="{2BEEA589-408A-1367-97A2-F1F8743F02D3}"/>
              </a:ext>
            </a:extLst>
          </p:cNvPr>
          <p:cNvSpPr txBox="1">
            <a:spLocks noGrp="1"/>
          </p:cNvSpPr>
          <p:nvPr/>
        </p:nvSpPr>
        <p:spPr bwMode="auto">
          <a:xfrm>
            <a:off x="8418513" y="6419850"/>
            <a:ext cx="59690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pPr algn="r" eaLnBrk="1" hangingPunct="1"/>
            <a:fld id="{67A40A3F-5A70-4610-8BC3-2F897FE09AD8}" type="slidenum">
              <a:rPr lang="en-US" altLang="en-US" sz="1800">
                <a:latin typeface="Myriad Pro SemiCond" pitchFamily="34" charset="0"/>
              </a:rPr>
              <a:pPr algn="r" eaLnBrk="1" hangingPunct="1"/>
              <a:t>19</a:t>
            </a:fld>
            <a:endParaRPr lang="en-US" altLang="en-US" sz="1800">
              <a:latin typeface="Myriad Pro SemiCond" pitchFamily="34" charset="0"/>
            </a:endParaRPr>
          </a:p>
        </p:txBody>
      </p:sp>
      <p:sp>
        <p:nvSpPr>
          <p:cNvPr id="17411" name="Rectangle 2">
            <a:extLst>
              <a:ext uri="{FF2B5EF4-FFF2-40B4-BE49-F238E27FC236}">
                <a16:creationId xmlns:a16="http://schemas.microsoft.com/office/drawing/2014/main" id="{A8245970-C07A-D228-0D64-F7F95347A05F}"/>
              </a:ext>
            </a:extLst>
          </p:cNvPr>
          <p:cNvSpPr>
            <a:spLocks noGrp="1" noChangeArrowheads="1"/>
          </p:cNvSpPr>
          <p:nvPr>
            <p:ph type="title" idx="4294967295"/>
          </p:nvPr>
        </p:nvSpPr>
        <p:spPr>
          <a:xfrm>
            <a:off x="11275" y="-119063"/>
            <a:ext cx="9138090" cy="700088"/>
          </a:xfrm>
        </p:spPr>
        <p:txBody>
          <a:bodyPr/>
          <a:lstStyle/>
          <a:p>
            <a:r>
              <a:rPr lang="en-US" altLang="en-US" sz="3200">
                <a:solidFill>
                  <a:srgbClr val="FAFAFA"/>
                </a:solidFill>
                <a:latin typeface="Arial"/>
                <a:ea typeface="ヒラギノ角ゴ Pro W3"/>
                <a:cs typeface="Times"/>
              </a:rPr>
              <a:t>Model Performance Across Top FAERS Drugs</a:t>
            </a:r>
          </a:p>
        </p:txBody>
      </p:sp>
      <p:sp>
        <p:nvSpPr>
          <p:cNvPr id="2" name="文本框 1">
            <a:extLst>
              <a:ext uri="{FF2B5EF4-FFF2-40B4-BE49-F238E27FC236}">
                <a16:creationId xmlns:a16="http://schemas.microsoft.com/office/drawing/2014/main" id="{86FC785B-0349-6987-EAE1-A8321F622F8E}"/>
              </a:ext>
            </a:extLst>
          </p:cNvPr>
          <p:cNvSpPr txBox="1"/>
          <p:nvPr/>
        </p:nvSpPr>
        <p:spPr>
          <a:xfrm>
            <a:off x="0" y="714737"/>
            <a:ext cx="9028253" cy="20005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Wingdings"/>
              <a:buChar char="§"/>
            </a:pPr>
            <a:r>
              <a:rPr lang="en-US" sz="1800" b="1" err="1">
                <a:latin typeface="Arial"/>
                <a:ea typeface="ヒラギノ角ゴ Pro W3"/>
                <a:cs typeface="Arial"/>
              </a:rPr>
              <a:t>XGBoost</a:t>
            </a:r>
            <a:r>
              <a:rPr lang="en-US" sz="1800" b="1">
                <a:latin typeface="Arial"/>
                <a:ea typeface="ヒラギノ角ゴ Pro W3"/>
                <a:cs typeface="Arial"/>
              </a:rPr>
              <a:t> </a:t>
            </a:r>
            <a:r>
              <a:rPr lang="en-US" sz="1800">
                <a:latin typeface="Arial"/>
                <a:ea typeface="ヒラギノ角ゴ Pro W3"/>
                <a:cs typeface="Arial"/>
              </a:rPr>
              <a:t>-- the most reliable forecasts across drugs.</a:t>
            </a:r>
            <a:br>
              <a:rPr lang="en-US" sz="1800">
                <a:latin typeface="Arial"/>
                <a:cs typeface="Arial"/>
              </a:rPr>
            </a:br>
            <a:r>
              <a:rPr lang="en-US" sz="1800">
                <a:latin typeface="Arial"/>
                <a:ea typeface="ヒラギノ角ゴ Pro W3"/>
                <a:cs typeface="Arial"/>
              </a:rPr>
              <a:t>Nonlinear patterns, adapted to irregular quarter-to-quarter fluctuations,</a:t>
            </a:r>
            <a:br>
              <a:rPr lang="en-US" sz="1800">
                <a:latin typeface="Arial"/>
                <a:cs typeface="Arial"/>
              </a:rPr>
            </a:br>
            <a:r>
              <a:rPr lang="en-US" sz="1800">
                <a:latin typeface="Arial"/>
                <a:ea typeface="ヒラギノ角ゴ Pro W3"/>
                <a:cs typeface="Arial"/>
              </a:rPr>
              <a:t>Avoided the “flat-line” failures seen in classical models.</a:t>
            </a:r>
            <a:endParaRPr lang="zh-CN" altLang="en-US" sz="1800">
              <a:latin typeface="Arial"/>
              <a:cs typeface="Arial"/>
            </a:endParaRPr>
          </a:p>
          <a:p>
            <a:pPr marL="285750" indent="-285750">
              <a:buFont typeface="Wingdings"/>
              <a:buChar char="§"/>
            </a:pPr>
            <a:r>
              <a:rPr lang="en-US" sz="1800" b="1">
                <a:latin typeface="Arial"/>
                <a:ea typeface="ヒラギノ角ゴ Pro W3"/>
                <a:cs typeface="Arial"/>
              </a:rPr>
              <a:t>Elastic Net</a:t>
            </a:r>
            <a:r>
              <a:rPr lang="en-US" sz="1800">
                <a:latin typeface="Arial"/>
                <a:ea typeface="ヒラギノ角ゴ Pro W3"/>
                <a:cs typeface="Arial"/>
              </a:rPr>
              <a:t> -- a stable and interpretable baseline.</a:t>
            </a:r>
            <a:br>
              <a:rPr lang="en-US" sz="1800">
                <a:latin typeface="Arial"/>
                <a:cs typeface="Arial"/>
              </a:rPr>
            </a:br>
            <a:r>
              <a:rPr lang="en-US" sz="1800">
                <a:latin typeface="Arial"/>
                <a:ea typeface="ヒラギノ角ゴ Pro W3"/>
                <a:cs typeface="Arial"/>
              </a:rPr>
              <a:t>Performed well when the underlying drug trend was approximately linear,</a:t>
            </a:r>
            <a:br>
              <a:rPr lang="en-US" sz="1800">
                <a:latin typeface="Arial"/>
                <a:cs typeface="Arial"/>
              </a:rPr>
            </a:br>
            <a:r>
              <a:rPr lang="en-US" sz="1800">
                <a:latin typeface="Arial"/>
                <a:ea typeface="ヒラギノ角ゴ Pro W3"/>
                <a:cs typeface="Arial"/>
              </a:rPr>
              <a:t>Less flexible for drugs with sudden changes or nonlinear trajectories.</a:t>
            </a:r>
          </a:p>
          <a:p>
            <a:pPr algn="ctr"/>
            <a:endParaRPr lang="zh-CN" altLang="en-US" sz="1600">
              <a:latin typeface="Arial"/>
              <a:cs typeface="Times"/>
            </a:endParaRPr>
          </a:p>
        </p:txBody>
      </p:sp>
      <p:pic>
        <p:nvPicPr>
          <p:cNvPr id="3" name="图片 2" descr="图示&#10;&#10;AI 生成的内容可能不正确。">
            <a:extLst>
              <a:ext uri="{FF2B5EF4-FFF2-40B4-BE49-F238E27FC236}">
                <a16:creationId xmlns:a16="http://schemas.microsoft.com/office/drawing/2014/main" id="{62BF51E6-CD10-8FFB-6858-E42108D94638}"/>
              </a:ext>
            </a:extLst>
          </p:cNvPr>
          <p:cNvPicPr>
            <a:picLocks noChangeAspect="1"/>
          </p:cNvPicPr>
          <p:nvPr/>
        </p:nvPicPr>
        <p:blipFill>
          <a:blip r:embed="rId3"/>
          <a:stretch>
            <a:fillRect/>
          </a:stretch>
        </p:blipFill>
        <p:spPr>
          <a:xfrm>
            <a:off x="4398742" y="2714143"/>
            <a:ext cx="4629150" cy="3790950"/>
          </a:xfrm>
          <a:prstGeom prst="rect">
            <a:avLst/>
          </a:prstGeom>
        </p:spPr>
      </p:pic>
      <p:sp>
        <p:nvSpPr>
          <p:cNvPr id="4" name="文本框 3">
            <a:extLst>
              <a:ext uri="{FF2B5EF4-FFF2-40B4-BE49-F238E27FC236}">
                <a16:creationId xmlns:a16="http://schemas.microsoft.com/office/drawing/2014/main" id="{5836BBA5-F763-72E1-0008-33EDA25368F8}"/>
              </a:ext>
            </a:extLst>
          </p:cNvPr>
          <p:cNvSpPr txBox="1"/>
          <p:nvPr/>
        </p:nvSpPr>
        <p:spPr>
          <a:xfrm>
            <a:off x="5786" y="2543537"/>
            <a:ext cx="4479403" cy="25237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Wingdings"/>
              <a:buChar char="•"/>
            </a:pPr>
            <a:r>
              <a:rPr lang="en-US" sz="1800" b="1">
                <a:latin typeface="Arial"/>
                <a:ea typeface="ヒラギノ角ゴ Pro W3"/>
                <a:cs typeface="Arial"/>
              </a:rPr>
              <a:t>Random Forest</a:t>
            </a:r>
            <a:r>
              <a:rPr lang="en-US" sz="1800">
                <a:latin typeface="Arial"/>
                <a:ea typeface="ヒラギノ角ゴ Pro W3"/>
                <a:cs typeface="Arial"/>
              </a:rPr>
              <a:t> -- mixed performance.</a:t>
            </a:r>
            <a:endParaRPr lang="zh-CN" altLang="en-US">
              <a:ea typeface="ヒラギノ角ゴ Pro W3"/>
              <a:cs typeface="Times" panose="02020603050405020304" pitchFamily="18" charset="0"/>
            </a:endParaRPr>
          </a:p>
          <a:p>
            <a:r>
              <a:rPr lang="en-US" sz="1800">
                <a:latin typeface="Arial"/>
                <a:ea typeface="ヒラギノ角ゴ Pro W3"/>
                <a:cs typeface="Arial"/>
              </a:rPr>
              <a:t>    Captured some nonlinearities</a:t>
            </a:r>
            <a:endParaRPr lang="zh-CN" altLang="en-US">
              <a:ea typeface="ヒラギノ角ゴ Pro W3"/>
              <a:cs typeface="Times" panose="02020603050405020304" pitchFamily="18" charset="0"/>
            </a:endParaRPr>
          </a:p>
          <a:p>
            <a:r>
              <a:rPr lang="en-US" sz="1800">
                <a:latin typeface="Arial"/>
                <a:ea typeface="ヒラギノ角ゴ Pro W3"/>
                <a:cs typeface="Arial"/>
              </a:rPr>
              <a:t>    tended to overfit </a:t>
            </a:r>
            <a:endParaRPr lang="zh-CN" altLang="en-US">
              <a:ea typeface="ヒラギノ角ゴ Pro W3"/>
              <a:cs typeface="Times"/>
            </a:endParaRPr>
          </a:p>
          <a:p>
            <a:pPr marL="228600" indent="-228600">
              <a:buFont typeface=""/>
              <a:buChar char="•"/>
            </a:pPr>
            <a:r>
              <a:rPr lang="en-US" sz="1800" b="1">
                <a:latin typeface="Arial"/>
                <a:ea typeface="ヒラギノ角ゴ Pro W3"/>
                <a:cs typeface="Arial"/>
              </a:rPr>
              <a:t>ARIMA</a:t>
            </a:r>
            <a:r>
              <a:rPr lang="en-US" sz="1800">
                <a:latin typeface="Arial"/>
                <a:ea typeface="ヒラギノ角ゴ Pro W3"/>
                <a:cs typeface="Arial"/>
              </a:rPr>
              <a:t> -- the least effectively.</a:t>
            </a:r>
            <a:br>
              <a:rPr lang="en-US" sz="1800">
                <a:latin typeface="Arial"/>
                <a:cs typeface="Arial"/>
              </a:rPr>
            </a:br>
            <a:r>
              <a:rPr lang="en-US" sz="1800">
                <a:latin typeface="Arial"/>
                <a:ea typeface="ヒラギノ角ゴ Pro W3"/>
                <a:cs typeface="Arial"/>
              </a:rPr>
              <a:t>Flat or overly conservative forecasts</a:t>
            </a:r>
            <a:endParaRPr lang="zh-CN" altLang="en-US">
              <a:ea typeface="ヒラギノ角ゴ Pro W3"/>
              <a:cs typeface="Times"/>
            </a:endParaRPr>
          </a:p>
          <a:p>
            <a:r>
              <a:rPr lang="en-US" sz="1800">
                <a:latin typeface="Arial"/>
                <a:ea typeface="ヒラギノ角ゴ Pro W3"/>
                <a:cs typeface="Arial"/>
              </a:rPr>
              <a:t>    Failed to adapt to genuine</a:t>
            </a:r>
            <a:br>
              <a:rPr lang="en-US" sz="1800">
                <a:latin typeface="Arial"/>
                <a:cs typeface="Arial"/>
              </a:rPr>
            </a:br>
            <a:r>
              <a:rPr lang="en-US" sz="1800">
                <a:latin typeface="Arial"/>
                <a:ea typeface="ヒラギノ角ゴ Pro W3"/>
                <a:cs typeface="Arial"/>
              </a:rPr>
              <a:t>    upward or downward trends.</a:t>
            </a:r>
            <a:endParaRPr lang="zh-CN" altLang="en-US">
              <a:ea typeface="ヒラギノ角ゴ Pro W3"/>
              <a:cs typeface="Times"/>
            </a:endParaRPr>
          </a:p>
          <a:p>
            <a:endParaRPr lang="en-US" sz="1600" b="1">
              <a:latin typeface="Arial"/>
              <a:cs typeface="Times"/>
            </a:endParaRPr>
          </a:p>
          <a:p>
            <a:pPr algn="ctr"/>
            <a:endParaRPr lang="zh-CN" altLang="en-US" sz="1600">
              <a:latin typeface="Arial"/>
              <a:cs typeface="Time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3EA0E1-8051-9EA6-B983-EA86EB7EAE3B}"/>
              </a:ext>
            </a:extLst>
          </p:cNvPr>
          <p:cNvSpPr>
            <a:spLocks noGrp="1"/>
          </p:cNvSpPr>
          <p:nvPr>
            <p:ph type="title"/>
          </p:nvPr>
        </p:nvSpPr>
        <p:spPr/>
        <p:txBody>
          <a:bodyPr/>
          <a:lstStyle/>
          <a:p>
            <a:r>
              <a:rPr lang="zh-CN" altLang="en-US"/>
              <a:t>Background</a:t>
            </a:r>
            <a:endParaRPr lang="zh-CN"/>
          </a:p>
        </p:txBody>
      </p:sp>
      <p:sp>
        <p:nvSpPr>
          <p:cNvPr id="3" name="内容占位符 2">
            <a:extLst>
              <a:ext uri="{FF2B5EF4-FFF2-40B4-BE49-F238E27FC236}">
                <a16:creationId xmlns:a16="http://schemas.microsoft.com/office/drawing/2014/main" id="{06B1ACA6-0E2B-35CA-A32D-69FFAC937E7A}"/>
              </a:ext>
            </a:extLst>
          </p:cNvPr>
          <p:cNvSpPr>
            <a:spLocks noGrp="1"/>
          </p:cNvSpPr>
          <p:nvPr>
            <p:ph idx="1"/>
          </p:nvPr>
        </p:nvSpPr>
        <p:spPr>
          <a:xfrm>
            <a:off x="404813" y="885825"/>
            <a:ext cx="3961939" cy="5526124"/>
          </a:xfrm>
        </p:spPr>
        <p:txBody>
          <a:bodyPr/>
          <a:lstStyle/>
          <a:p>
            <a:r>
              <a:rPr lang="zh-CN" sz="1500" b="1">
                <a:cs typeface="Arial"/>
              </a:rPr>
              <a:t>Type 2 diabetes requir</a:t>
            </a:r>
            <a:r>
              <a:rPr lang="en-US" altLang="zh-CN" sz="1500" b="1">
                <a:ea typeface="ヒラギノ角ゴ Pro W3"/>
                <a:cs typeface="Arial"/>
              </a:rPr>
              <a:t>es</a:t>
            </a:r>
            <a:r>
              <a:rPr lang="zh-CN" sz="1500" b="1">
                <a:cs typeface="Arial"/>
              </a:rPr>
              <a:t> long-term pharmacologic management across multiple drug classes</a:t>
            </a:r>
            <a:br>
              <a:rPr lang="zh-CN" sz="1500">
                <a:ea typeface="+mn-lt"/>
                <a:cs typeface="+mn-lt"/>
              </a:rPr>
            </a:br>
            <a:r>
              <a:rPr lang="zh-CN" sz="1500">
                <a:cs typeface="Arial"/>
              </a:rPr>
              <a:t>    </a:t>
            </a:r>
            <a:r>
              <a:rPr lang="zh-CN" altLang="en-US" sz="1500">
                <a:cs typeface="Arial"/>
              </a:rPr>
              <a:t>○ </a:t>
            </a:r>
            <a:r>
              <a:rPr lang="en-US" altLang="zh-CN" sz="1500">
                <a:cs typeface="Arial"/>
              </a:rPr>
              <a:t>Different</a:t>
            </a:r>
            <a:r>
              <a:rPr lang="zh-CN" altLang="en-US" sz="1500">
                <a:cs typeface="Arial"/>
              </a:rPr>
              <a:t> </a:t>
            </a:r>
            <a:r>
              <a:rPr lang="en-US" altLang="zh-CN" sz="1500">
                <a:cs typeface="Arial"/>
              </a:rPr>
              <a:t>medications</a:t>
            </a:r>
            <a:r>
              <a:rPr lang="zh-CN" altLang="en-US" sz="1500">
                <a:cs typeface="Arial"/>
              </a:rPr>
              <a:t> </a:t>
            </a:r>
            <a:r>
              <a:rPr lang="en-US" altLang="zh-CN" sz="1500">
                <a:cs typeface="Arial"/>
              </a:rPr>
              <a:t>have</a:t>
            </a:r>
            <a:r>
              <a:rPr lang="zh-CN" altLang="en-US" sz="1500">
                <a:cs typeface="Arial"/>
              </a:rPr>
              <a:t> </a:t>
            </a:r>
            <a:r>
              <a:rPr lang="en-US" altLang="zh-CN" sz="1500">
                <a:cs typeface="Arial"/>
              </a:rPr>
              <a:t>distinct</a:t>
            </a:r>
            <a:r>
              <a:rPr lang="zh-CN" altLang="en-US" sz="1500">
                <a:cs typeface="Arial"/>
              </a:rPr>
              <a:t> </a:t>
            </a:r>
            <a:r>
              <a:rPr lang="en-US" altLang="zh-CN" sz="1500">
                <a:cs typeface="Arial"/>
              </a:rPr>
              <a:t>mechanisms</a:t>
            </a:r>
            <a:r>
              <a:rPr lang="zh-CN" altLang="en-US" sz="1500">
                <a:cs typeface="Arial"/>
              </a:rPr>
              <a:t> </a:t>
            </a:r>
            <a:r>
              <a:rPr lang="en-US" altLang="zh-CN" sz="1500">
                <a:cs typeface="Arial"/>
              </a:rPr>
              <a:t>and different</a:t>
            </a:r>
            <a:r>
              <a:rPr lang="zh-CN" altLang="en-US" sz="1500">
                <a:cs typeface="Arial"/>
              </a:rPr>
              <a:t> </a:t>
            </a:r>
            <a:r>
              <a:rPr lang="en-US" altLang="zh-CN" sz="1500">
                <a:cs typeface="Arial"/>
              </a:rPr>
              <a:t>adverse</a:t>
            </a:r>
            <a:r>
              <a:rPr lang="zh-CN" altLang="en-US" sz="1500">
                <a:cs typeface="Arial"/>
              </a:rPr>
              <a:t> </a:t>
            </a:r>
            <a:r>
              <a:rPr lang="en-US" altLang="zh-CN" sz="1500">
                <a:cs typeface="Arial"/>
              </a:rPr>
              <a:t>event</a:t>
            </a:r>
            <a:r>
              <a:rPr lang="zh-CN" altLang="en-US" sz="1500">
                <a:cs typeface="Arial"/>
              </a:rPr>
              <a:t> </a:t>
            </a:r>
            <a:r>
              <a:rPr lang="en-US" altLang="zh-CN" sz="1500">
                <a:cs typeface="Arial"/>
              </a:rPr>
              <a:t>profiles</a:t>
            </a:r>
            <a:br>
              <a:rPr lang="zh-CN" altLang="en-US" sz="1500">
                <a:cs typeface="Arial"/>
              </a:rPr>
            </a:br>
            <a:endParaRPr lang="zh-CN" sz="1500"/>
          </a:p>
          <a:p>
            <a:r>
              <a:rPr lang="en-US" altLang="zh-CN" sz="1500" b="1">
                <a:ea typeface="ヒラギノ角ゴ Pro W3"/>
                <a:cs typeface="Arial"/>
              </a:rPr>
              <a:t>Real-world</a:t>
            </a:r>
            <a:r>
              <a:rPr lang="zh-CN" altLang="en-US" sz="1500" b="1">
                <a:cs typeface="Arial"/>
              </a:rPr>
              <a:t> </a:t>
            </a:r>
            <a:r>
              <a:rPr lang="en-US" altLang="zh-CN" sz="1500" b="1">
                <a:ea typeface="ヒラギノ角ゴ Pro W3"/>
                <a:cs typeface="Arial"/>
              </a:rPr>
              <a:t>safety</a:t>
            </a:r>
            <a:r>
              <a:rPr lang="zh-CN" altLang="en-US" sz="1500" b="1">
                <a:cs typeface="Arial"/>
              </a:rPr>
              <a:t> </a:t>
            </a:r>
            <a:r>
              <a:rPr lang="en-US" altLang="zh-CN" sz="1500" b="1">
                <a:ea typeface="ヒラギノ角ゴ Pro W3"/>
                <a:cs typeface="Arial"/>
              </a:rPr>
              <a:t>data</a:t>
            </a:r>
            <a:br>
              <a:rPr lang="zh-CN" altLang="en-US" sz="1500">
                <a:ea typeface="+mn-lt"/>
                <a:cs typeface="+mn-lt"/>
              </a:rPr>
            </a:br>
            <a:r>
              <a:rPr lang="zh-CN" altLang="en-US" sz="1500">
                <a:cs typeface="Arial"/>
              </a:rPr>
              <a:t>    ○ </a:t>
            </a:r>
            <a:r>
              <a:rPr lang="en-US" altLang="zh-CN" sz="1500">
                <a:ea typeface="ヒラギノ角ゴ Pro W3"/>
                <a:cs typeface="Arial"/>
              </a:rPr>
              <a:t>FAERS</a:t>
            </a:r>
            <a:r>
              <a:rPr lang="zh-CN" altLang="en-US" sz="1500">
                <a:cs typeface="Arial"/>
              </a:rPr>
              <a:t> </a:t>
            </a:r>
            <a:r>
              <a:rPr lang="en-US" altLang="zh-CN" sz="1500">
                <a:ea typeface="ヒラギノ角ゴ Pro W3"/>
                <a:cs typeface="Arial"/>
              </a:rPr>
              <a:t>(FDA</a:t>
            </a:r>
            <a:r>
              <a:rPr lang="zh-CN" altLang="en-US" sz="1500">
                <a:cs typeface="Arial"/>
              </a:rPr>
              <a:t> </a:t>
            </a:r>
            <a:r>
              <a:rPr lang="en-US" altLang="zh-CN" sz="1500">
                <a:ea typeface="ヒラギノ角ゴ Pro W3"/>
                <a:cs typeface="Arial"/>
              </a:rPr>
              <a:t>Adverse</a:t>
            </a:r>
            <a:r>
              <a:rPr lang="zh-CN" altLang="en-US" sz="1500">
                <a:cs typeface="Arial"/>
              </a:rPr>
              <a:t> </a:t>
            </a:r>
            <a:r>
              <a:rPr lang="en-US" altLang="zh-CN" sz="1500">
                <a:ea typeface="ヒラギノ角ゴ Pro W3"/>
                <a:cs typeface="Arial"/>
              </a:rPr>
              <a:t>Event</a:t>
            </a:r>
            <a:r>
              <a:rPr lang="zh-CN" altLang="en-US" sz="1500">
                <a:cs typeface="Arial"/>
              </a:rPr>
              <a:t> </a:t>
            </a:r>
            <a:r>
              <a:rPr lang="en-US" altLang="zh-CN" sz="1500">
                <a:ea typeface="ヒラギノ角ゴ Pro W3"/>
                <a:cs typeface="Arial"/>
              </a:rPr>
              <a:t>Reporting</a:t>
            </a:r>
            <a:r>
              <a:rPr lang="zh-CN" altLang="en-US" sz="1500">
                <a:cs typeface="Arial"/>
              </a:rPr>
              <a:t> </a:t>
            </a:r>
            <a:r>
              <a:rPr lang="en-US" altLang="zh-CN" sz="1500">
                <a:ea typeface="ヒラギノ角ゴ Pro W3"/>
                <a:cs typeface="Arial"/>
              </a:rPr>
              <a:t>System)</a:t>
            </a:r>
            <a:r>
              <a:rPr lang="zh-CN" altLang="en-US" sz="1500">
                <a:cs typeface="Arial"/>
              </a:rPr>
              <a:t> </a:t>
            </a:r>
            <a:r>
              <a:rPr lang="en-US" altLang="zh-CN" sz="1500">
                <a:ea typeface="ヒラギノ角ゴ Pro W3"/>
                <a:cs typeface="Arial"/>
              </a:rPr>
              <a:t>collects</a:t>
            </a:r>
            <a:r>
              <a:rPr lang="zh-CN" altLang="en-US" sz="1500">
                <a:cs typeface="Arial"/>
              </a:rPr>
              <a:t> </a:t>
            </a:r>
            <a:r>
              <a:rPr lang="en-US" altLang="zh-CN" sz="1500">
                <a:ea typeface="ヒラギノ角ゴ Pro W3"/>
                <a:cs typeface="Arial"/>
              </a:rPr>
              <a:t>millions</a:t>
            </a:r>
            <a:r>
              <a:rPr lang="zh-CN" altLang="en-US" sz="1500">
                <a:cs typeface="Arial"/>
              </a:rPr>
              <a:t> </a:t>
            </a:r>
            <a:r>
              <a:rPr lang="en-US" altLang="zh-CN" sz="1500">
                <a:ea typeface="ヒラギノ角ゴ Pro W3"/>
                <a:cs typeface="Arial"/>
              </a:rPr>
              <a:t>of</a:t>
            </a:r>
            <a:r>
              <a:rPr lang="zh-CN" altLang="en-US" sz="1500">
                <a:cs typeface="Arial"/>
              </a:rPr>
              <a:t> </a:t>
            </a:r>
            <a:r>
              <a:rPr lang="en-US" altLang="zh-CN" sz="1500">
                <a:ea typeface="ヒラギノ角ゴ Pro W3"/>
                <a:cs typeface="Arial"/>
              </a:rPr>
              <a:t>spontaneous</a:t>
            </a:r>
            <a:r>
              <a:rPr lang="zh-CN" altLang="en-US" sz="1500">
                <a:cs typeface="Arial"/>
              </a:rPr>
              <a:t> </a:t>
            </a:r>
            <a:r>
              <a:rPr lang="en-US" altLang="zh-CN" sz="1500">
                <a:ea typeface="ヒラギノ角ゴ Pro W3"/>
                <a:cs typeface="Arial"/>
              </a:rPr>
              <a:t>adverse</a:t>
            </a:r>
            <a:r>
              <a:rPr lang="zh-CN" altLang="en-US" sz="1500">
                <a:cs typeface="Arial"/>
              </a:rPr>
              <a:t> </a:t>
            </a:r>
            <a:r>
              <a:rPr lang="en-US" altLang="zh-CN" sz="1500">
                <a:ea typeface="ヒラギノ角ゴ Pro W3"/>
                <a:cs typeface="Arial"/>
              </a:rPr>
              <a:t>event</a:t>
            </a:r>
            <a:r>
              <a:rPr lang="zh-CN" altLang="en-US" sz="1500">
                <a:cs typeface="Arial"/>
              </a:rPr>
              <a:t> </a:t>
            </a:r>
            <a:r>
              <a:rPr lang="en-US" altLang="zh-CN" sz="1500">
                <a:ea typeface="ヒラギノ角ゴ Pro W3"/>
                <a:cs typeface="Arial"/>
              </a:rPr>
              <a:t>reports, including</a:t>
            </a:r>
            <a:r>
              <a:rPr lang="zh-CN" altLang="en-US" sz="1500">
                <a:cs typeface="Arial"/>
              </a:rPr>
              <a:t> </a:t>
            </a:r>
            <a:r>
              <a:rPr lang="en-US" altLang="zh-CN" sz="1500">
                <a:ea typeface="ヒラギノ角ゴ Pro W3"/>
                <a:cs typeface="Arial"/>
              </a:rPr>
              <a:t>patient</a:t>
            </a:r>
            <a:r>
              <a:rPr lang="zh-CN" altLang="en-US" sz="1500">
                <a:cs typeface="Arial"/>
              </a:rPr>
              <a:t> </a:t>
            </a:r>
            <a:r>
              <a:rPr lang="en-US" altLang="zh-CN" sz="1500">
                <a:ea typeface="ヒラギノ角ゴ Pro W3"/>
                <a:cs typeface="Arial"/>
              </a:rPr>
              <a:t>demographics,</a:t>
            </a:r>
            <a:r>
              <a:rPr lang="zh-CN" altLang="en-US" sz="1500">
                <a:cs typeface="Arial"/>
              </a:rPr>
              <a:t> </a:t>
            </a:r>
            <a:r>
              <a:rPr lang="en-US" altLang="zh-CN" sz="1500">
                <a:ea typeface="ヒラギノ角ゴ Pro W3"/>
                <a:cs typeface="Arial"/>
              </a:rPr>
              <a:t>drug</a:t>
            </a:r>
            <a:r>
              <a:rPr lang="zh-CN" altLang="en-US" sz="1500">
                <a:cs typeface="Arial"/>
              </a:rPr>
              <a:t> </a:t>
            </a:r>
            <a:r>
              <a:rPr lang="en-US" altLang="zh-CN" sz="1500">
                <a:ea typeface="ヒラギノ角ゴ Pro W3"/>
                <a:cs typeface="Arial"/>
              </a:rPr>
              <a:t>exposures,</a:t>
            </a:r>
            <a:r>
              <a:rPr lang="zh-CN" altLang="en-US" sz="1500">
                <a:cs typeface="Arial"/>
              </a:rPr>
              <a:t> </a:t>
            </a:r>
            <a:r>
              <a:rPr lang="en-US" altLang="zh-CN" sz="1500">
                <a:ea typeface="ヒラギノ角ゴ Pro W3"/>
                <a:cs typeface="Arial"/>
              </a:rPr>
              <a:t>and</a:t>
            </a:r>
            <a:r>
              <a:rPr lang="zh-CN" altLang="en-US" sz="1500">
                <a:cs typeface="Arial"/>
              </a:rPr>
              <a:t> </a:t>
            </a:r>
            <a:r>
              <a:rPr lang="en-US" altLang="zh-CN" sz="1500">
                <a:ea typeface="ヒラギノ角ゴ Pro W3"/>
                <a:cs typeface="Arial"/>
              </a:rPr>
              <a:t>MedDRA-coded</a:t>
            </a:r>
            <a:r>
              <a:rPr lang="zh-CN" altLang="en-US" sz="1500">
                <a:cs typeface="Arial"/>
              </a:rPr>
              <a:t> </a:t>
            </a:r>
            <a:r>
              <a:rPr lang="en-US" altLang="zh-CN" sz="1500">
                <a:ea typeface="ヒラギノ角ゴ Pro W3"/>
                <a:cs typeface="Arial"/>
              </a:rPr>
              <a:t>clinical</a:t>
            </a:r>
            <a:r>
              <a:rPr lang="zh-CN" altLang="en-US" sz="1500">
                <a:cs typeface="Arial"/>
              </a:rPr>
              <a:t> </a:t>
            </a:r>
            <a:r>
              <a:rPr lang="en-US" altLang="zh-CN" sz="1500">
                <a:ea typeface="ヒラギノ角ゴ Pro W3"/>
                <a:cs typeface="Arial"/>
              </a:rPr>
              <a:t>events</a:t>
            </a:r>
            <a:br>
              <a:rPr lang="en-US" altLang="zh-CN" sz="1500">
                <a:ea typeface="ヒラギノ角ゴ Pro W3"/>
                <a:cs typeface="Arial"/>
              </a:rPr>
            </a:br>
            <a:endParaRPr lang="en-US" altLang="zh-CN" sz="1500">
              <a:cs typeface="Arial"/>
            </a:endParaRPr>
          </a:p>
          <a:p>
            <a:r>
              <a:rPr lang="en-US" sz="1500" b="1">
                <a:ea typeface="ヒラギノ角ゴ Pro W3"/>
                <a:cs typeface="Arial"/>
              </a:rPr>
              <a:t>Medication complexity</a:t>
            </a:r>
            <a:br>
              <a:rPr lang="en-US" sz="1500">
                <a:ea typeface="+mn-lt"/>
                <a:cs typeface="+mn-lt"/>
              </a:rPr>
            </a:br>
            <a:r>
              <a:rPr lang="en-US" sz="1500">
                <a:ea typeface="ヒラギノ角ゴ Pro W3"/>
                <a:cs typeface="Arial"/>
              </a:rPr>
              <a:t>   </a:t>
            </a:r>
            <a:r>
              <a:rPr lang="zh-CN" altLang="en-US" sz="1500">
                <a:cs typeface="Arial"/>
              </a:rPr>
              <a:t> ○</a:t>
            </a:r>
            <a:r>
              <a:rPr lang="en-US" sz="1500">
                <a:ea typeface="ヒラギノ角ゴ Pro W3"/>
                <a:cs typeface="Arial"/>
              </a:rPr>
              <a:t> Newer therapies (e.g., GLP-1 RA, SGLT2 inhibitors) are increasingly prescribed alongside older agents (metformin, DPP-4 inhibitors, insulin)</a:t>
            </a:r>
            <a:endParaRPr lang="en-US" altLang="zh-CN" sz="1500">
              <a:cs typeface="Arial"/>
            </a:endParaRPr>
          </a:p>
          <a:p>
            <a:pPr marL="0" indent="0">
              <a:buNone/>
            </a:pPr>
            <a:endParaRPr lang="en-US" sz="1500">
              <a:cs typeface="Arial"/>
            </a:endParaRPr>
          </a:p>
        </p:txBody>
      </p:sp>
      <p:sp>
        <p:nvSpPr>
          <p:cNvPr id="4" name="灯片编号占位符 3">
            <a:extLst>
              <a:ext uri="{FF2B5EF4-FFF2-40B4-BE49-F238E27FC236}">
                <a16:creationId xmlns:a16="http://schemas.microsoft.com/office/drawing/2014/main" id="{CBF56C5C-C38B-0574-D8F6-C3F642C8DC1A}"/>
              </a:ext>
            </a:extLst>
          </p:cNvPr>
          <p:cNvSpPr>
            <a:spLocks noGrp="1"/>
          </p:cNvSpPr>
          <p:nvPr>
            <p:ph type="sldNum" sz="quarter" idx="10"/>
          </p:nvPr>
        </p:nvSpPr>
        <p:spPr/>
        <p:txBody>
          <a:bodyPr/>
          <a:lstStyle/>
          <a:p>
            <a:pPr>
              <a:defRPr/>
            </a:pPr>
            <a:fld id="{06CE480F-759A-4815-964C-9B97D5BFB0FC}" type="slidenum">
              <a:rPr lang="en-US" altLang="en-US"/>
              <a:pPr>
                <a:defRPr/>
              </a:pPr>
              <a:t>2</a:t>
            </a:fld>
            <a:endParaRPr lang="en-US" altLang="en-US"/>
          </a:p>
        </p:txBody>
      </p:sp>
      <p:pic>
        <p:nvPicPr>
          <p:cNvPr id="7" name="图片 6" descr="徽标, 公司名称&#10;&#10;AI 生成的内容可能不正确。">
            <a:extLst>
              <a:ext uri="{FF2B5EF4-FFF2-40B4-BE49-F238E27FC236}">
                <a16:creationId xmlns:a16="http://schemas.microsoft.com/office/drawing/2014/main" id="{71C1BF3E-B8D6-F1CF-59F2-0B56DF078E9E}"/>
              </a:ext>
            </a:extLst>
          </p:cNvPr>
          <p:cNvPicPr>
            <a:picLocks noChangeAspect="1"/>
          </p:cNvPicPr>
          <p:nvPr/>
        </p:nvPicPr>
        <p:blipFill>
          <a:blip r:embed="rId3"/>
          <a:stretch>
            <a:fillRect/>
          </a:stretch>
        </p:blipFill>
        <p:spPr>
          <a:xfrm>
            <a:off x="4773850" y="796452"/>
            <a:ext cx="4235179" cy="5502208"/>
          </a:xfrm>
          <a:prstGeom prst="rect">
            <a:avLst/>
          </a:prstGeom>
        </p:spPr>
      </p:pic>
    </p:spTree>
    <p:extLst>
      <p:ext uri="{BB962C8B-B14F-4D97-AF65-F5344CB8AC3E}">
        <p14:creationId xmlns:p14="http://schemas.microsoft.com/office/powerpoint/2010/main" val="32709222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53B240-7BED-21F6-1531-DAA36A529F9C}"/>
            </a:ext>
          </a:extLst>
        </p:cNvPr>
        <p:cNvGrpSpPr/>
        <p:nvPr/>
      </p:nvGrpSpPr>
      <p:grpSpPr>
        <a:xfrm>
          <a:off x="0" y="0"/>
          <a:ext cx="0" cy="0"/>
          <a:chOff x="0" y="0"/>
          <a:chExt cx="0" cy="0"/>
        </a:xfrm>
      </p:grpSpPr>
      <p:sp>
        <p:nvSpPr>
          <p:cNvPr id="17410" name="3 Marcador de número de diapositiva">
            <a:extLst>
              <a:ext uri="{FF2B5EF4-FFF2-40B4-BE49-F238E27FC236}">
                <a16:creationId xmlns:a16="http://schemas.microsoft.com/office/drawing/2014/main" id="{502FEFB1-227B-9A5D-305F-DB70A2E24A4F}"/>
              </a:ext>
            </a:extLst>
          </p:cNvPr>
          <p:cNvSpPr txBox="1">
            <a:spLocks noGrp="1"/>
          </p:cNvSpPr>
          <p:nvPr/>
        </p:nvSpPr>
        <p:spPr bwMode="auto">
          <a:xfrm>
            <a:off x="8418513" y="6419850"/>
            <a:ext cx="596900"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pPr algn="r" eaLnBrk="1" hangingPunct="1"/>
            <a:fld id="{67A40A3F-5A70-4610-8BC3-2F897FE09AD8}" type="slidenum">
              <a:rPr lang="en-US" altLang="en-US" sz="1800">
                <a:latin typeface="Myriad Pro SemiCond" pitchFamily="34" charset="0"/>
              </a:rPr>
              <a:pPr algn="r" eaLnBrk="1" hangingPunct="1"/>
              <a:t>20</a:t>
            </a:fld>
            <a:endParaRPr lang="en-US" altLang="en-US" sz="1800">
              <a:latin typeface="Myriad Pro SemiCond" pitchFamily="34" charset="0"/>
            </a:endParaRPr>
          </a:p>
        </p:txBody>
      </p:sp>
      <p:sp>
        <p:nvSpPr>
          <p:cNvPr id="17411" name="Rectangle 2">
            <a:extLst>
              <a:ext uri="{FF2B5EF4-FFF2-40B4-BE49-F238E27FC236}">
                <a16:creationId xmlns:a16="http://schemas.microsoft.com/office/drawing/2014/main" id="{C36D846A-0B65-FFD3-403D-2B481C18F8B8}"/>
              </a:ext>
            </a:extLst>
          </p:cNvPr>
          <p:cNvSpPr>
            <a:spLocks noGrp="1" noChangeArrowheads="1"/>
          </p:cNvSpPr>
          <p:nvPr>
            <p:ph type="title" idx="4294967295"/>
          </p:nvPr>
        </p:nvSpPr>
        <p:spPr>
          <a:xfrm>
            <a:off x="404813" y="-119063"/>
            <a:ext cx="8391525" cy="700088"/>
          </a:xfrm>
        </p:spPr>
        <p:txBody>
          <a:bodyPr/>
          <a:lstStyle/>
          <a:p>
            <a:r>
              <a:rPr lang="en-US" sz="3000">
                <a:ea typeface="+mj-lt"/>
                <a:cs typeface="+mj-lt"/>
              </a:rPr>
              <a:t>What We Learned：</a:t>
            </a:r>
            <a:endParaRPr lang="zh-CN"/>
          </a:p>
        </p:txBody>
      </p:sp>
      <p:sp>
        <p:nvSpPr>
          <p:cNvPr id="3" name="内容占位符 2">
            <a:extLst>
              <a:ext uri="{FF2B5EF4-FFF2-40B4-BE49-F238E27FC236}">
                <a16:creationId xmlns:a16="http://schemas.microsoft.com/office/drawing/2014/main" id="{C0368A3F-02EF-9CB4-7A7F-EAAC68EB3783}"/>
              </a:ext>
            </a:extLst>
          </p:cNvPr>
          <p:cNvSpPr txBox="1">
            <a:spLocks/>
          </p:cNvSpPr>
          <p:nvPr/>
        </p:nvSpPr>
        <p:spPr bwMode="auto">
          <a:xfrm>
            <a:off x="252726" y="955510"/>
            <a:ext cx="9878022" cy="5628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9" tIns="45715" rIns="91429" bIns="45715" numCol="1" anchor="t" anchorCtr="0" compatLnSpc="1">
            <a:prstTxWarp prst="textNoShape">
              <a:avLst/>
            </a:prstTxWarp>
          </a:bodyPr>
          <a:lstStyle>
            <a:lvl1pPr marL="349250" indent="-349250" algn="l" rtl="0" eaLnBrk="0" fontAlgn="base" hangingPunct="0">
              <a:spcBef>
                <a:spcPct val="5000"/>
              </a:spcBef>
              <a:spcAft>
                <a:spcPct val="5000"/>
              </a:spcAft>
              <a:buClr>
                <a:schemeClr val="tx1"/>
              </a:buClr>
              <a:buSzPct val="75000"/>
              <a:buFont typeface="Wingdings" panose="05000000000000000000" pitchFamily="2" charset="2"/>
              <a:buChar char="n"/>
              <a:defRPr sz="2400">
                <a:solidFill>
                  <a:schemeClr val="tx1"/>
                </a:solidFill>
                <a:latin typeface="+mn-lt"/>
                <a:ea typeface="ヒラギノ角ゴ Pro W3" charset="0"/>
                <a:cs typeface="ヒラギノ角ゴ Pro W3" charset="0"/>
              </a:defRPr>
            </a:lvl1pPr>
            <a:lvl2pPr marL="857250" indent="-39370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2pPr>
            <a:lvl3pPr marL="1428750" indent="-349250" algn="l" rtl="0" eaLnBrk="0" fontAlgn="base" hangingPunct="0">
              <a:spcBef>
                <a:spcPct val="5000"/>
              </a:spcBef>
              <a:spcAft>
                <a:spcPct val="5000"/>
              </a:spcAft>
              <a:buClr>
                <a:schemeClr val="tx1"/>
              </a:buClr>
              <a:buSzPct val="75000"/>
              <a:buFont typeface="Wingdings 3" panose="05040102010807070707" pitchFamily="18" charset="2"/>
              <a:buChar char="u"/>
              <a:defRPr sz="2400">
                <a:solidFill>
                  <a:schemeClr val="tx1"/>
                </a:solidFill>
                <a:latin typeface="+mn-lt"/>
                <a:ea typeface="ヒラギノ角ゴ Pro W3" pitchFamily="-1" charset="-128"/>
                <a:cs typeface="ヒラギノ角ゴ Pro W3" charset="0"/>
              </a:defRPr>
            </a:lvl3pPr>
            <a:lvl4pPr marL="2063750" indent="-34925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4pPr>
            <a:lvl5pPr marL="2571750" indent="-285750" algn="l" rtl="0" eaLnBrk="0" fontAlgn="base" hangingPunct="0">
              <a:spcBef>
                <a:spcPct val="5000"/>
              </a:spcBef>
              <a:spcAft>
                <a:spcPct val="5000"/>
              </a:spcAft>
              <a:buClr>
                <a:schemeClr val="tx1"/>
              </a:buClr>
              <a:buSzPct val="75000"/>
              <a:buFont typeface="Wingdings" panose="05000000000000000000" pitchFamily="2" charset="2"/>
              <a:buChar char="l"/>
              <a:defRPr sz="2400">
                <a:solidFill>
                  <a:schemeClr val="tx1"/>
                </a:solidFill>
                <a:latin typeface="+mn-lt"/>
                <a:ea typeface="ヒラギノ角ゴ Pro W3" pitchFamily="-1" charset="-128"/>
                <a:cs typeface="ヒラギノ角ゴ Pro W3" charset="0"/>
              </a:defRPr>
            </a:lvl5pPr>
            <a:lvl6pPr marL="30289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6pPr>
            <a:lvl7pPr marL="34861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7pPr>
            <a:lvl8pPr marL="39433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8pPr>
            <a:lvl9pPr marL="44005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9pPr>
          </a:lstStyle>
          <a:p>
            <a:pPr>
              <a:buChar char="q"/>
            </a:pPr>
            <a:r>
              <a:rPr lang="en-US" sz="2000" b="1">
                <a:ea typeface="+mn-lt"/>
                <a:cs typeface="+mn-lt"/>
              </a:rPr>
              <a:t>Working with Large, Real-World Data is Hard</a:t>
            </a:r>
            <a:endParaRPr lang="zh-CN"/>
          </a:p>
          <a:p>
            <a:pPr>
              <a:spcBef>
                <a:spcPts val="5"/>
              </a:spcBef>
              <a:spcAft>
                <a:spcPts val="5"/>
              </a:spcAft>
              <a:buChar char="q"/>
            </a:pPr>
            <a:endParaRPr lang="en-US" sz="1800" kern="0">
              <a:ea typeface="ヒラギノ角ゴ Pro W3"/>
              <a:cs typeface="Arial"/>
            </a:endParaRPr>
          </a:p>
          <a:p>
            <a:pPr>
              <a:spcBef>
                <a:spcPts val="5"/>
              </a:spcBef>
              <a:spcAft>
                <a:spcPts val="5"/>
              </a:spcAft>
              <a:buChar char="q"/>
            </a:pPr>
            <a:r>
              <a:rPr lang="en-US" sz="2000" b="1">
                <a:ea typeface="+mn-lt"/>
                <a:cs typeface="+mn-lt"/>
              </a:rPr>
              <a:t>Importance of Standardization</a:t>
            </a:r>
            <a:endParaRPr lang="en-US"/>
          </a:p>
          <a:p>
            <a:pPr>
              <a:spcBef>
                <a:spcPts val="5"/>
              </a:spcBef>
              <a:spcAft>
                <a:spcPts val="5"/>
              </a:spcAft>
              <a:buChar char="q"/>
            </a:pPr>
            <a:endParaRPr lang="en-US" altLang="zh-CN" sz="1800" kern="0">
              <a:ea typeface="ヒラギノ角ゴ Pro W3"/>
              <a:cs typeface="Arial"/>
            </a:endParaRPr>
          </a:p>
          <a:p>
            <a:pPr>
              <a:buChar char="q"/>
            </a:pPr>
            <a:r>
              <a:rPr lang="en-US" sz="2000" b="1">
                <a:ea typeface="ヒラギノ角ゴ Pro W3"/>
                <a:cs typeface="Arial"/>
              </a:rPr>
              <a:t>Collaboration makes the work better</a:t>
            </a:r>
            <a:endParaRPr lang="en-US">
              <a:cs typeface="Arial"/>
            </a:endParaRPr>
          </a:p>
          <a:p>
            <a:pPr>
              <a:buChar char="q"/>
            </a:pPr>
            <a:endParaRPr lang="en-US" sz="2000" b="1">
              <a:ea typeface="ヒラギノ角ゴ Pro W3"/>
              <a:cs typeface="+mn-lt"/>
            </a:endParaRPr>
          </a:p>
          <a:p>
            <a:pPr>
              <a:buChar char="q"/>
            </a:pPr>
            <a:r>
              <a:rPr lang="en-US" sz="2000" b="1">
                <a:ea typeface="ヒラギノ角ゴ Pro W3"/>
                <a:cs typeface="+mn-lt"/>
              </a:rPr>
              <a:t>Building something people can use feels different from just coding</a:t>
            </a:r>
            <a:endParaRPr lang="en-US" sz="2000">
              <a:ea typeface="ヒラギノ角ゴ Pro W3"/>
            </a:endParaRPr>
          </a:p>
          <a:p>
            <a:pPr>
              <a:spcBef>
                <a:spcPts val="5"/>
              </a:spcBef>
              <a:spcAft>
                <a:spcPts val="5"/>
              </a:spcAft>
              <a:buChar char="q"/>
            </a:pPr>
            <a:endParaRPr lang="en-US" sz="1800" kern="0">
              <a:cs typeface="Arial"/>
            </a:endParaRPr>
          </a:p>
          <a:p>
            <a:pPr>
              <a:buChar char="q"/>
            </a:pPr>
            <a:r>
              <a:rPr lang="en-US" sz="2000" b="1">
                <a:ea typeface="+mn-lt"/>
                <a:cs typeface="+mn-lt"/>
              </a:rPr>
              <a:t>We became more confident working with ambiguity</a:t>
            </a:r>
            <a:endParaRPr lang="en-US"/>
          </a:p>
        </p:txBody>
      </p:sp>
    </p:spTree>
    <p:extLst>
      <p:ext uri="{BB962C8B-B14F-4D97-AF65-F5344CB8AC3E}">
        <p14:creationId xmlns:p14="http://schemas.microsoft.com/office/powerpoint/2010/main" val="39459410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7F8655-C379-1887-B2FB-03447158D031}"/>
            </a:ext>
          </a:extLst>
        </p:cNvPr>
        <p:cNvGrpSpPr/>
        <p:nvPr/>
      </p:nvGrpSpPr>
      <p:grpSpPr>
        <a:xfrm>
          <a:off x="0" y="0"/>
          <a:ext cx="0" cy="0"/>
          <a:chOff x="0" y="0"/>
          <a:chExt cx="0" cy="0"/>
        </a:xfrm>
      </p:grpSpPr>
      <p:sp>
        <p:nvSpPr>
          <p:cNvPr id="5123" name="Rectangle 7">
            <a:extLst>
              <a:ext uri="{FF2B5EF4-FFF2-40B4-BE49-F238E27FC236}">
                <a16:creationId xmlns:a16="http://schemas.microsoft.com/office/drawing/2014/main" id="{6A16E162-01EB-FBA3-9A6E-7BDE33DE033B}"/>
              </a:ext>
            </a:extLst>
          </p:cNvPr>
          <p:cNvSpPr>
            <a:spLocks noGrp="1" noChangeArrowheads="1"/>
          </p:cNvSpPr>
          <p:nvPr>
            <p:ph type="ctrTitle"/>
          </p:nvPr>
        </p:nvSpPr>
        <p:spPr>
          <a:xfrm>
            <a:off x="2174977" y="2695535"/>
            <a:ext cx="4790794" cy="1468438"/>
          </a:xfrm>
        </p:spPr>
        <p:txBody>
          <a:bodyPr/>
          <a:lstStyle/>
          <a:p>
            <a:r>
              <a:rPr lang="en-US" sz="6600" i="0">
                <a:ea typeface="+mj-lt"/>
                <a:cs typeface="+mj-lt"/>
              </a:rPr>
              <a:t>Thank You!</a:t>
            </a:r>
            <a:endParaRPr lang="zh-CN" altLang="en-US" sz="6600"/>
          </a:p>
        </p:txBody>
      </p:sp>
      <p:sp>
        <p:nvSpPr>
          <p:cNvPr id="3" name="副标题 2">
            <a:extLst>
              <a:ext uri="{FF2B5EF4-FFF2-40B4-BE49-F238E27FC236}">
                <a16:creationId xmlns:a16="http://schemas.microsoft.com/office/drawing/2014/main" id="{6E95EC4B-D5F6-8807-4A35-C2A49DD22097}"/>
              </a:ext>
            </a:extLst>
          </p:cNvPr>
          <p:cNvSpPr>
            <a:spLocks noGrp="1"/>
          </p:cNvSpPr>
          <p:nvPr>
            <p:ph type="subTitle" idx="1"/>
          </p:nvPr>
        </p:nvSpPr>
        <p:spPr>
          <a:xfrm>
            <a:off x="2284935" y="4545273"/>
            <a:ext cx="4802369" cy="1706302"/>
          </a:xfrm>
        </p:spPr>
        <p:txBody>
          <a:bodyPr/>
          <a:lstStyle/>
          <a:p>
            <a:pPr algn="ctr"/>
            <a:r>
              <a:rPr lang="en-US" altLang="zh-CN" sz="2800" b="1">
                <a:ea typeface="+mn-lt"/>
                <a:cs typeface="Arial"/>
              </a:rPr>
              <a:t>Jet2 Holiday</a:t>
            </a:r>
            <a:endParaRPr lang="zh-CN" sz="2800">
              <a:solidFill>
                <a:srgbClr val="000000"/>
              </a:solidFill>
              <a:cs typeface="Arial"/>
            </a:endParaRPr>
          </a:p>
        </p:txBody>
      </p:sp>
    </p:spTree>
    <p:custDataLst>
      <p:tags r:id="rId1"/>
    </p:custDataLst>
    <p:extLst>
      <p:ext uri="{BB962C8B-B14F-4D97-AF65-F5344CB8AC3E}">
        <p14:creationId xmlns:p14="http://schemas.microsoft.com/office/powerpoint/2010/main" val="2893349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5512EA-F1F9-914C-D78B-2B875D5B2CC2}"/>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3BA5A5A-A1CA-FA1A-C86F-8D7C7FAFC360}"/>
              </a:ext>
            </a:extLst>
          </p:cNvPr>
          <p:cNvSpPr>
            <a:spLocks noGrp="1"/>
          </p:cNvSpPr>
          <p:nvPr>
            <p:ph type="title"/>
          </p:nvPr>
        </p:nvSpPr>
        <p:spPr>
          <a:xfrm>
            <a:off x="378612" y="205628"/>
            <a:ext cx="8391525" cy="439737"/>
          </a:xfrm>
        </p:spPr>
        <p:txBody>
          <a:bodyPr/>
          <a:lstStyle/>
          <a:p>
            <a:r>
              <a:rPr lang="zh-CN" altLang="en-US"/>
              <a:t>Exsiting Work</a:t>
            </a:r>
          </a:p>
        </p:txBody>
      </p:sp>
      <p:sp>
        <p:nvSpPr>
          <p:cNvPr id="4" name="灯片编号占位符 3">
            <a:extLst>
              <a:ext uri="{FF2B5EF4-FFF2-40B4-BE49-F238E27FC236}">
                <a16:creationId xmlns:a16="http://schemas.microsoft.com/office/drawing/2014/main" id="{82F1FAF2-99AE-9CE4-F4F2-F0603B7BD999}"/>
              </a:ext>
            </a:extLst>
          </p:cNvPr>
          <p:cNvSpPr>
            <a:spLocks noGrp="1"/>
          </p:cNvSpPr>
          <p:nvPr>
            <p:ph type="sldNum" sz="quarter" idx="10"/>
          </p:nvPr>
        </p:nvSpPr>
        <p:spPr/>
        <p:txBody>
          <a:bodyPr/>
          <a:lstStyle/>
          <a:p>
            <a:pPr>
              <a:defRPr/>
            </a:pPr>
            <a:fld id="{06CE480F-759A-4815-964C-9B97D5BFB0FC}" type="slidenum">
              <a:rPr lang="en-US" altLang="en-US"/>
              <a:pPr>
                <a:defRPr/>
              </a:pPr>
              <a:t>3</a:t>
            </a:fld>
            <a:endParaRPr lang="en-US" altLang="en-US"/>
          </a:p>
        </p:txBody>
      </p:sp>
      <p:sp>
        <p:nvSpPr>
          <p:cNvPr id="12" name="内容占位符 2">
            <a:extLst>
              <a:ext uri="{FF2B5EF4-FFF2-40B4-BE49-F238E27FC236}">
                <a16:creationId xmlns:a16="http://schemas.microsoft.com/office/drawing/2014/main" id="{9A277D8B-B8E7-D516-7DB5-567309C1B41D}"/>
              </a:ext>
            </a:extLst>
          </p:cNvPr>
          <p:cNvSpPr txBox="1">
            <a:spLocks/>
          </p:cNvSpPr>
          <p:nvPr/>
        </p:nvSpPr>
        <p:spPr bwMode="auto">
          <a:xfrm>
            <a:off x="382869" y="665328"/>
            <a:ext cx="3586890" cy="5129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9" tIns="45715" rIns="91429" bIns="45715" numCol="1" anchor="t" anchorCtr="0" compatLnSpc="1">
            <a:prstTxWarp prst="textNoShape">
              <a:avLst/>
            </a:prstTxWarp>
          </a:bodyPr>
          <a:lstStyle>
            <a:lvl1pPr marL="349250" indent="-349250" algn="l" rtl="0" eaLnBrk="0" fontAlgn="base" hangingPunct="0">
              <a:spcBef>
                <a:spcPct val="5000"/>
              </a:spcBef>
              <a:spcAft>
                <a:spcPct val="5000"/>
              </a:spcAft>
              <a:buClr>
                <a:schemeClr val="tx1"/>
              </a:buClr>
              <a:buSzPct val="75000"/>
              <a:buFont typeface="Wingdings" panose="05000000000000000000" pitchFamily="2" charset="2"/>
              <a:buChar char="n"/>
              <a:defRPr sz="2400">
                <a:solidFill>
                  <a:schemeClr val="tx1"/>
                </a:solidFill>
                <a:latin typeface="+mn-lt"/>
                <a:ea typeface="ヒラギノ角ゴ Pro W3" charset="0"/>
                <a:cs typeface="ヒラギノ角ゴ Pro W3" charset="0"/>
              </a:defRPr>
            </a:lvl1pPr>
            <a:lvl2pPr marL="857250" indent="-39370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2pPr>
            <a:lvl3pPr marL="1428750" indent="-349250" algn="l" rtl="0" eaLnBrk="0" fontAlgn="base" hangingPunct="0">
              <a:spcBef>
                <a:spcPct val="5000"/>
              </a:spcBef>
              <a:spcAft>
                <a:spcPct val="5000"/>
              </a:spcAft>
              <a:buClr>
                <a:schemeClr val="tx1"/>
              </a:buClr>
              <a:buSzPct val="75000"/>
              <a:buFont typeface="Wingdings 3" panose="05040102010807070707" pitchFamily="18" charset="2"/>
              <a:buChar char="u"/>
              <a:defRPr sz="2400">
                <a:solidFill>
                  <a:schemeClr val="tx1"/>
                </a:solidFill>
                <a:latin typeface="+mn-lt"/>
                <a:ea typeface="ヒラギノ角ゴ Pro W3" pitchFamily="-1" charset="-128"/>
                <a:cs typeface="ヒラギノ角ゴ Pro W3" charset="0"/>
              </a:defRPr>
            </a:lvl3pPr>
            <a:lvl4pPr marL="2063750" indent="-34925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4pPr>
            <a:lvl5pPr marL="2571750" indent="-285750" algn="l" rtl="0" eaLnBrk="0" fontAlgn="base" hangingPunct="0">
              <a:spcBef>
                <a:spcPct val="5000"/>
              </a:spcBef>
              <a:spcAft>
                <a:spcPct val="5000"/>
              </a:spcAft>
              <a:buClr>
                <a:schemeClr val="tx1"/>
              </a:buClr>
              <a:buSzPct val="75000"/>
              <a:buFont typeface="Wingdings" panose="05000000000000000000" pitchFamily="2" charset="2"/>
              <a:buChar char="l"/>
              <a:defRPr sz="2400">
                <a:solidFill>
                  <a:schemeClr val="tx1"/>
                </a:solidFill>
                <a:latin typeface="+mn-lt"/>
                <a:ea typeface="ヒラギノ角ゴ Pro W3" pitchFamily="-1" charset="-128"/>
                <a:cs typeface="ヒラギノ角ゴ Pro W3" charset="0"/>
              </a:defRPr>
            </a:lvl5pPr>
            <a:lvl6pPr marL="30289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6pPr>
            <a:lvl7pPr marL="34861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7pPr>
            <a:lvl8pPr marL="39433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8pPr>
            <a:lvl9pPr marL="44005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9pPr>
          </a:lstStyle>
          <a:p>
            <a:pPr marL="285750" indent="-285750">
              <a:buChar char="q"/>
            </a:pPr>
            <a:endParaRPr lang="en-US" altLang="zh-CN" sz="1800" kern="0">
              <a:ea typeface="+mn-lt"/>
              <a:cs typeface="+mn-lt"/>
            </a:endParaRPr>
          </a:p>
          <a:p>
            <a:pPr marL="285750" indent="-285750">
              <a:buChar char="q"/>
            </a:pPr>
            <a:endParaRPr lang="zh-CN" altLang="en-US" sz="1800" kern="0">
              <a:ea typeface="+mn-lt"/>
              <a:cs typeface="+mn-lt"/>
            </a:endParaRPr>
          </a:p>
          <a:p>
            <a:pPr>
              <a:spcBef>
                <a:spcPts val="5"/>
              </a:spcBef>
              <a:spcAft>
                <a:spcPts val="5"/>
              </a:spcAft>
              <a:buChar char="q"/>
            </a:pPr>
            <a:r>
              <a:rPr lang="en-US" sz="1800" kern="0">
                <a:ea typeface="+mn-lt"/>
                <a:cs typeface="+mn-lt"/>
              </a:rPr>
              <a:t>FAERS widely used for T2DM safety studies</a:t>
            </a:r>
            <a:endParaRPr lang="en-US" sz="1800" kern="0">
              <a:ea typeface="ヒラギノ角ゴ Pro W3"/>
              <a:cs typeface="+mn-lt"/>
            </a:endParaRPr>
          </a:p>
          <a:p>
            <a:pPr marL="0" indent="0">
              <a:spcBef>
                <a:spcPts val="5"/>
              </a:spcBef>
              <a:spcAft>
                <a:spcPts val="5"/>
              </a:spcAft>
              <a:buNone/>
            </a:pPr>
            <a:r>
              <a:rPr lang="en-US" sz="1800" kern="0">
                <a:ea typeface="+mn-lt"/>
                <a:cs typeface="+mn-lt"/>
              </a:rPr>
              <a:t>        </a:t>
            </a:r>
            <a:endParaRPr lang="en-US" sz="1800" kern="0">
              <a:ea typeface="ヒラギノ角ゴ Pro W3"/>
              <a:cs typeface="Arial"/>
            </a:endParaRPr>
          </a:p>
          <a:p>
            <a:pPr>
              <a:spcBef>
                <a:spcPts val="5"/>
              </a:spcBef>
              <a:spcAft>
                <a:spcPts val="5"/>
              </a:spcAft>
              <a:buChar char="q"/>
            </a:pPr>
            <a:r>
              <a:rPr lang="en-US" sz="1800" kern="0">
                <a:ea typeface="+mn-lt"/>
                <a:cs typeface="+mn-lt"/>
              </a:rPr>
              <a:t>Prior studies focus on one drug or one outcome</a:t>
            </a:r>
            <a:endParaRPr lang="en-US" altLang="zh-CN" sz="1800" kern="0">
              <a:cs typeface="Arial"/>
            </a:endParaRPr>
          </a:p>
          <a:p>
            <a:pPr>
              <a:spcBef>
                <a:spcPts val="5"/>
              </a:spcBef>
              <a:spcAft>
                <a:spcPts val="5"/>
              </a:spcAft>
              <a:buChar char="q"/>
            </a:pPr>
            <a:endParaRPr lang="en-US" sz="1800" kern="0">
              <a:ea typeface="+mn-lt"/>
              <a:cs typeface="+mn-lt"/>
            </a:endParaRPr>
          </a:p>
          <a:p>
            <a:pPr>
              <a:spcBef>
                <a:spcPts val="5"/>
              </a:spcBef>
              <a:spcAft>
                <a:spcPts val="5"/>
              </a:spcAft>
              <a:buChar char="q"/>
            </a:pPr>
            <a:r>
              <a:rPr lang="en-US" sz="1800" kern="0">
                <a:ea typeface="+mn-lt"/>
                <a:cs typeface="+mn-lt"/>
              </a:rPr>
              <a:t>Confirms FAERS is suitable, but tools remain fragmented</a:t>
            </a:r>
            <a:endParaRPr lang="zh-CN" altLang="en-US" sz="1800" kern="0">
              <a:ea typeface="+mn-lt"/>
              <a:cs typeface="+mn-lt"/>
            </a:endParaRPr>
          </a:p>
          <a:p>
            <a:pPr>
              <a:spcBef>
                <a:spcPts val="5"/>
              </a:spcBef>
              <a:spcAft>
                <a:spcPts val="5"/>
              </a:spcAft>
              <a:buChar char="q"/>
            </a:pPr>
            <a:endParaRPr lang="en-US" sz="1800" kern="0">
              <a:ea typeface="+mn-lt"/>
              <a:cs typeface="+mn-lt"/>
            </a:endParaRPr>
          </a:p>
          <a:p>
            <a:pPr>
              <a:spcBef>
                <a:spcPts val="5"/>
              </a:spcBef>
              <a:spcAft>
                <a:spcPts val="5"/>
              </a:spcAft>
              <a:buChar char="q"/>
            </a:pPr>
            <a:r>
              <a:rPr lang="en-US" sz="1800" kern="0">
                <a:ea typeface="+mn-lt"/>
                <a:cs typeface="+mn-lt"/>
              </a:rPr>
              <a:t>Our project fills the gap </a:t>
            </a:r>
            <a:r>
              <a:rPr lang="en-US" altLang="zh-CN" sz="1800" kern="0">
                <a:ea typeface="+mn-lt"/>
                <a:cs typeface="+mn-lt"/>
              </a:rPr>
              <a:t>with</a:t>
            </a:r>
            <a:r>
              <a:rPr lang="en-US" sz="1800" kern="0">
                <a:ea typeface="+mn-lt"/>
                <a:cs typeface="+mn-lt"/>
              </a:rPr>
              <a:t> cross-class, unified analysis</a:t>
            </a:r>
            <a:endParaRPr lang="zh-CN" altLang="en-US" sz="1800" kern="0">
              <a:ea typeface="ヒラギノ角ゴ Pro W3"/>
              <a:cs typeface="Arial"/>
            </a:endParaRPr>
          </a:p>
          <a:p>
            <a:pPr marL="0" indent="0">
              <a:buNone/>
            </a:pPr>
            <a:endParaRPr lang="zh-CN" sz="1400" kern="0">
              <a:ea typeface="ヒラギノ角ゴ Pro W3"/>
              <a:cs typeface="Arial"/>
            </a:endParaRPr>
          </a:p>
        </p:txBody>
      </p:sp>
      <p:pic>
        <p:nvPicPr>
          <p:cNvPr id="13" name="图片 12" descr="文本&#10;&#10;AI 生成的内容可能不正确。">
            <a:extLst>
              <a:ext uri="{FF2B5EF4-FFF2-40B4-BE49-F238E27FC236}">
                <a16:creationId xmlns:a16="http://schemas.microsoft.com/office/drawing/2014/main" id="{63DF9D63-7CA0-A7BF-D3AE-56267EC1F089}"/>
              </a:ext>
            </a:extLst>
          </p:cNvPr>
          <p:cNvPicPr>
            <a:picLocks noChangeAspect="1"/>
          </p:cNvPicPr>
          <p:nvPr/>
        </p:nvPicPr>
        <p:blipFill>
          <a:blip r:embed="rId2"/>
          <a:srcRect t="-695" r="237" b="16470"/>
          <a:stretch>
            <a:fillRect/>
          </a:stretch>
        </p:blipFill>
        <p:spPr>
          <a:xfrm>
            <a:off x="4120390" y="670667"/>
            <a:ext cx="4621475" cy="2671695"/>
          </a:xfrm>
          <a:prstGeom prst="rect">
            <a:avLst/>
          </a:prstGeom>
        </p:spPr>
      </p:pic>
      <p:sp>
        <p:nvSpPr>
          <p:cNvPr id="18" name="文本框 17">
            <a:extLst>
              <a:ext uri="{FF2B5EF4-FFF2-40B4-BE49-F238E27FC236}">
                <a16:creationId xmlns:a16="http://schemas.microsoft.com/office/drawing/2014/main" id="{40F0EDAB-AD92-DDB2-1C92-5162E9374704}"/>
              </a:ext>
            </a:extLst>
          </p:cNvPr>
          <p:cNvSpPr txBox="1"/>
          <p:nvPr/>
        </p:nvSpPr>
        <p:spPr>
          <a:xfrm>
            <a:off x="377010" y="6421147"/>
            <a:ext cx="45720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aseline="0">
                <a:latin typeface="Times"/>
                <a:ea typeface="ヒラギノ角ゴ Pro W3"/>
              </a:rPr>
              <a:t>Source:</a:t>
            </a:r>
            <a:r>
              <a:rPr lang="en-US" sz="1200">
                <a:latin typeface="Times"/>
                <a:ea typeface="ヒラギノ角ゴ Pro W3"/>
              </a:rPr>
              <a:t> Cheng </a:t>
            </a:r>
            <a:r>
              <a:rPr lang="en-US" sz="1200" baseline="0">
                <a:latin typeface="Times"/>
                <a:ea typeface="ヒラギノ角ゴ Pro W3"/>
              </a:rPr>
              <a:t>et al., </a:t>
            </a:r>
            <a:r>
              <a:rPr lang="zh-CN" sz="1200" baseline="0">
                <a:latin typeface="Times"/>
                <a:ea typeface="Times"/>
                <a:cs typeface="Times"/>
              </a:rPr>
              <a:t>202</a:t>
            </a:r>
            <a:r>
              <a:rPr lang="en-US" altLang="zh-CN" sz="1200">
                <a:latin typeface="Times"/>
                <a:ea typeface="Times"/>
                <a:cs typeface="Times"/>
              </a:rPr>
              <a:t>5</a:t>
            </a:r>
            <a:endParaRPr lang="zh-CN" altLang="en-US">
              <a:latin typeface="Times"/>
              <a:cs typeface="Times"/>
            </a:endParaRPr>
          </a:p>
          <a:p>
            <a:pPr algn="ctr"/>
            <a:endParaRPr lang="zh-CN" altLang="en-US"/>
          </a:p>
        </p:txBody>
      </p:sp>
      <p:sp>
        <p:nvSpPr>
          <p:cNvPr id="5" name="箭头: 下 4">
            <a:extLst>
              <a:ext uri="{FF2B5EF4-FFF2-40B4-BE49-F238E27FC236}">
                <a16:creationId xmlns:a16="http://schemas.microsoft.com/office/drawing/2014/main" id="{186E971E-DE2D-3D95-9BDB-829249DD1365}"/>
              </a:ext>
            </a:extLst>
          </p:cNvPr>
          <p:cNvSpPr/>
          <p:nvPr/>
        </p:nvSpPr>
        <p:spPr bwMode="auto">
          <a:xfrm>
            <a:off x="6345411" y="3340255"/>
            <a:ext cx="364299" cy="417434"/>
          </a:xfrm>
          <a:prstGeom prst="downArrow">
            <a:avLst/>
          </a:prstGeom>
          <a:solidFill>
            <a:srgbClr val="0070C0"/>
          </a:solidFill>
          <a:ln w="9525" cap="flat" cmpd="sng" algn="ctr">
            <a:solidFill>
              <a:srgbClr val="4472C4"/>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Times" pitchFamily="18" charset="0"/>
            </a:endParaRPr>
          </a:p>
        </p:txBody>
      </p:sp>
      <p:pic>
        <p:nvPicPr>
          <p:cNvPr id="7" name="图片 6" descr="图形用户界面, 文本, 应用程序, 电子邮件&#10;&#10;AI 生成的内容可能不正确。">
            <a:extLst>
              <a:ext uri="{FF2B5EF4-FFF2-40B4-BE49-F238E27FC236}">
                <a16:creationId xmlns:a16="http://schemas.microsoft.com/office/drawing/2014/main" id="{668DDA27-59A5-EDE9-F5B2-845909546D8C}"/>
              </a:ext>
            </a:extLst>
          </p:cNvPr>
          <p:cNvPicPr>
            <a:picLocks noChangeAspect="1"/>
          </p:cNvPicPr>
          <p:nvPr/>
        </p:nvPicPr>
        <p:blipFill>
          <a:blip r:embed="rId3"/>
          <a:stretch>
            <a:fillRect/>
          </a:stretch>
        </p:blipFill>
        <p:spPr>
          <a:xfrm>
            <a:off x="4121474" y="3869435"/>
            <a:ext cx="4638744" cy="2439669"/>
          </a:xfrm>
          <a:prstGeom prst="rect">
            <a:avLst/>
          </a:prstGeom>
        </p:spPr>
      </p:pic>
    </p:spTree>
    <p:extLst>
      <p:ext uri="{BB962C8B-B14F-4D97-AF65-F5344CB8AC3E}">
        <p14:creationId xmlns:p14="http://schemas.microsoft.com/office/powerpoint/2010/main" val="1203733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511C08-3780-F2B4-E3B3-9A0B3E0C0A83}"/>
              </a:ext>
            </a:extLst>
          </p:cNvPr>
          <p:cNvSpPr>
            <a:spLocks noGrp="1"/>
          </p:cNvSpPr>
          <p:nvPr>
            <p:ph type="title"/>
          </p:nvPr>
        </p:nvSpPr>
        <p:spPr>
          <a:xfrm>
            <a:off x="325974" y="202243"/>
            <a:ext cx="8391525" cy="439737"/>
          </a:xfrm>
        </p:spPr>
        <p:txBody>
          <a:bodyPr/>
          <a:lstStyle/>
          <a:p>
            <a:r>
              <a:rPr lang="zh-CN" altLang="en-US"/>
              <a:t>Project Objective</a:t>
            </a:r>
          </a:p>
        </p:txBody>
      </p:sp>
      <p:pic>
        <p:nvPicPr>
          <p:cNvPr id="5" name="内容占位符 4" descr="图表, 折线图&#10;&#10;AI 生成的内容可能不正确。">
            <a:extLst>
              <a:ext uri="{FF2B5EF4-FFF2-40B4-BE49-F238E27FC236}">
                <a16:creationId xmlns:a16="http://schemas.microsoft.com/office/drawing/2014/main" id="{66AA3C66-D233-7906-8E6E-08ACBE38EC2A}"/>
              </a:ext>
            </a:extLst>
          </p:cNvPr>
          <p:cNvPicPr>
            <a:picLocks noGrp="1" noChangeAspect="1"/>
          </p:cNvPicPr>
          <p:nvPr>
            <p:ph idx="1"/>
          </p:nvPr>
        </p:nvPicPr>
        <p:blipFill>
          <a:blip r:embed="rId2"/>
          <a:stretch>
            <a:fillRect/>
          </a:stretch>
        </p:blipFill>
        <p:spPr bwMode="auto">
          <a:xfrm>
            <a:off x="4059606" y="683394"/>
            <a:ext cx="4604712" cy="2947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灯片编号占位符 3">
            <a:extLst>
              <a:ext uri="{FF2B5EF4-FFF2-40B4-BE49-F238E27FC236}">
                <a16:creationId xmlns:a16="http://schemas.microsoft.com/office/drawing/2014/main" id="{1D123FDB-CB82-FFAB-E950-BD5E0D2898BD}"/>
              </a:ext>
            </a:extLst>
          </p:cNvPr>
          <p:cNvSpPr>
            <a:spLocks noGrp="1"/>
          </p:cNvSpPr>
          <p:nvPr>
            <p:ph type="sldNum" sz="quarter" idx="10"/>
          </p:nvPr>
        </p:nvSpPr>
        <p:spPr/>
        <p:txBody>
          <a:bodyPr/>
          <a:lstStyle/>
          <a:p>
            <a:pPr>
              <a:defRPr/>
            </a:pPr>
            <a:fld id="{06CE480F-759A-4815-964C-9B97D5BFB0FC}" type="slidenum">
              <a:rPr lang="en-US" altLang="en-US"/>
              <a:pPr>
                <a:defRPr/>
              </a:pPr>
              <a:t>4</a:t>
            </a:fld>
            <a:endParaRPr lang="en-US" altLang="en-US"/>
          </a:p>
        </p:txBody>
      </p:sp>
      <p:sp>
        <p:nvSpPr>
          <p:cNvPr id="3" name="文本框 2">
            <a:extLst>
              <a:ext uri="{FF2B5EF4-FFF2-40B4-BE49-F238E27FC236}">
                <a16:creationId xmlns:a16="http://schemas.microsoft.com/office/drawing/2014/main" id="{83C76426-44F6-54DD-4497-CB0661745761}"/>
              </a:ext>
            </a:extLst>
          </p:cNvPr>
          <p:cNvSpPr txBox="1"/>
          <p:nvPr/>
        </p:nvSpPr>
        <p:spPr>
          <a:xfrm>
            <a:off x="4729203" y="713965"/>
            <a:ext cx="3686420"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zh-CN" sz="1100" b="1">
                <a:latin typeface="Arial"/>
                <a:cs typeface="Times"/>
              </a:rPr>
              <a:t>Annual FDA Adverse Event Reports for GLP-1 and Related Metabolic Medications, 2005–2024</a:t>
            </a:r>
          </a:p>
        </p:txBody>
      </p:sp>
      <p:sp>
        <p:nvSpPr>
          <p:cNvPr id="7" name="文本框 6">
            <a:extLst>
              <a:ext uri="{FF2B5EF4-FFF2-40B4-BE49-F238E27FC236}">
                <a16:creationId xmlns:a16="http://schemas.microsoft.com/office/drawing/2014/main" id="{DC8050D4-822B-4601-5DCE-5326D79034D0}"/>
              </a:ext>
            </a:extLst>
          </p:cNvPr>
          <p:cNvSpPr txBox="1"/>
          <p:nvPr/>
        </p:nvSpPr>
        <p:spPr>
          <a:xfrm>
            <a:off x="406109" y="6353638"/>
            <a:ext cx="274319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200">
                <a:latin typeface="Times"/>
                <a:ea typeface="ヒラギノ角ゴ Pro W3"/>
                <a:cs typeface="Times"/>
              </a:rPr>
              <a:t>Source: Bhattacharyya et al., </a:t>
            </a:r>
            <a:r>
              <a:rPr lang="zh-CN" sz="1200">
                <a:latin typeface="Times"/>
                <a:cs typeface="Times"/>
              </a:rPr>
              <a:t>2024</a:t>
            </a:r>
          </a:p>
        </p:txBody>
      </p:sp>
      <p:grpSp>
        <p:nvGrpSpPr>
          <p:cNvPr id="11" name="组合 10">
            <a:extLst>
              <a:ext uri="{FF2B5EF4-FFF2-40B4-BE49-F238E27FC236}">
                <a16:creationId xmlns:a16="http://schemas.microsoft.com/office/drawing/2014/main" id="{F92847B2-CDF4-5124-5427-B585C37F20B3}"/>
              </a:ext>
            </a:extLst>
          </p:cNvPr>
          <p:cNvGrpSpPr/>
          <p:nvPr/>
        </p:nvGrpSpPr>
        <p:grpSpPr>
          <a:xfrm>
            <a:off x="4051618" y="3631372"/>
            <a:ext cx="4610595" cy="3176825"/>
            <a:chOff x="3514506" y="2471997"/>
            <a:chExt cx="4590945" cy="2993421"/>
          </a:xfrm>
        </p:grpSpPr>
        <p:pic>
          <p:nvPicPr>
            <p:cNvPr id="8" name="图片 7" descr="图示&#10;&#10;AI 生成的内容可能不正确。">
              <a:extLst>
                <a:ext uri="{FF2B5EF4-FFF2-40B4-BE49-F238E27FC236}">
                  <a16:creationId xmlns:a16="http://schemas.microsoft.com/office/drawing/2014/main" id="{BD9CE1F3-D37F-E613-E2BC-FDC58C0768FF}"/>
                </a:ext>
              </a:extLst>
            </p:cNvPr>
            <p:cNvPicPr>
              <a:picLocks noChangeAspect="1"/>
            </p:cNvPicPr>
            <p:nvPr/>
          </p:nvPicPr>
          <p:blipFill>
            <a:blip r:embed="rId3"/>
            <a:srcRect r="142" b="16052"/>
            <a:stretch>
              <a:fillRect/>
            </a:stretch>
          </p:blipFill>
          <p:spPr>
            <a:xfrm>
              <a:off x="3514506" y="2471997"/>
              <a:ext cx="4590945" cy="2981464"/>
            </a:xfrm>
            <a:prstGeom prst="rect">
              <a:avLst/>
            </a:prstGeom>
          </p:spPr>
        </p:pic>
        <p:pic>
          <p:nvPicPr>
            <p:cNvPr id="9" name="图片 8">
              <a:extLst>
                <a:ext uri="{FF2B5EF4-FFF2-40B4-BE49-F238E27FC236}">
                  <a16:creationId xmlns:a16="http://schemas.microsoft.com/office/drawing/2014/main" id="{99F2C1A7-2827-D609-9B8A-619F740CC111}"/>
                </a:ext>
              </a:extLst>
            </p:cNvPr>
            <p:cNvPicPr>
              <a:picLocks noChangeAspect="1"/>
            </p:cNvPicPr>
            <p:nvPr/>
          </p:nvPicPr>
          <p:blipFill>
            <a:blip r:embed="rId4"/>
            <a:srcRect l="63650" r="1821" b="-4000"/>
            <a:stretch>
              <a:fillRect/>
            </a:stretch>
          </p:blipFill>
          <p:spPr>
            <a:xfrm>
              <a:off x="6480385" y="5296419"/>
              <a:ext cx="1612607" cy="168999"/>
            </a:xfrm>
            <a:prstGeom prst="rect">
              <a:avLst/>
            </a:prstGeom>
          </p:spPr>
        </p:pic>
      </p:grpSp>
      <p:sp>
        <p:nvSpPr>
          <p:cNvPr id="12" name="内容占位符 2">
            <a:extLst>
              <a:ext uri="{FF2B5EF4-FFF2-40B4-BE49-F238E27FC236}">
                <a16:creationId xmlns:a16="http://schemas.microsoft.com/office/drawing/2014/main" id="{57AAACA3-A0EF-EE85-AD60-A66752BF3B19}"/>
              </a:ext>
            </a:extLst>
          </p:cNvPr>
          <p:cNvSpPr txBox="1">
            <a:spLocks/>
          </p:cNvSpPr>
          <p:nvPr/>
        </p:nvSpPr>
        <p:spPr bwMode="auto">
          <a:xfrm>
            <a:off x="320176" y="1051259"/>
            <a:ext cx="3741608" cy="5575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9" tIns="45715" rIns="91429" bIns="45715" numCol="1" anchor="t" anchorCtr="0" compatLnSpc="1">
            <a:prstTxWarp prst="textNoShape">
              <a:avLst/>
            </a:prstTxWarp>
          </a:bodyPr>
          <a:lstStyle>
            <a:lvl1pPr marL="349250" indent="-349250" algn="l" rtl="0" eaLnBrk="0" fontAlgn="base" hangingPunct="0">
              <a:spcBef>
                <a:spcPct val="5000"/>
              </a:spcBef>
              <a:spcAft>
                <a:spcPct val="5000"/>
              </a:spcAft>
              <a:buClr>
                <a:schemeClr val="tx1"/>
              </a:buClr>
              <a:buSzPct val="75000"/>
              <a:buFont typeface="Wingdings" panose="05000000000000000000" pitchFamily="2" charset="2"/>
              <a:buChar char="n"/>
              <a:defRPr sz="2400">
                <a:solidFill>
                  <a:schemeClr val="tx1"/>
                </a:solidFill>
                <a:latin typeface="+mn-lt"/>
                <a:ea typeface="ヒラギノ角ゴ Pro W3" charset="0"/>
                <a:cs typeface="ヒラギノ角ゴ Pro W3" charset="0"/>
              </a:defRPr>
            </a:lvl1pPr>
            <a:lvl2pPr marL="857250" indent="-39370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2pPr>
            <a:lvl3pPr marL="1428750" indent="-349250" algn="l" rtl="0" eaLnBrk="0" fontAlgn="base" hangingPunct="0">
              <a:spcBef>
                <a:spcPct val="5000"/>
              </a:spcBef>
              <a:spcAft>
                <a:spcPct val="5000"/>
              </a:spcAft>
              <a:buClr>
                <a:schemeClr val="tx1"/>
              </a:buClr>
              <a:buSzPct val="75000"/>
              <a:buFont typeface="Wingdings 3" panose="05040102010807070707" pitchFamily="18" charset="2"/>
              <a:buChar char="u"/>
              <a:defRPr sz="2400">
                <a:solidFill>
                  <a:schemeClr val="tx1"/>
                </a:solidFill>
                <a:latin typeface="+mn-lt"/>
                <a:ea typeface="ヒラギノ角ゴ Pro W3" pitchFamily="-1" charset="-128"/>
                <a:cs typeface="ヒラギノ角ゴ Pro W3" charset="0"/>
              </a:defRPr>
            </a:lvl3pPr>
            <a:lvl4pPr marL="2063750" indent="-34925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4pPr>
            <a:lvl5pPr marL="2571750" indent="-285750" algn="l" rtl="0" eaLnBrk="0" fontAlgn="base" hangingPunct="0">
              <a:spcBef>
                <a:spcPct val="5000"/>
              </a:spcBef>
              <a:spcAft>
                <a:spcPct val="5000"/>
              </a:spcAft>
              <a:buClr>
                <a:schemeClr val="tx1"/>
              </a:buClr>
              <a:buSzPct val="75000"/>
              <a:buFont typeface="Wingdings" panose="05000000000000000000" pitchFamily="2" charset="2"/>
              <a:buChar char="l"/>
              <a:defRPr sz="2400">
                <a:solidFill>
                  <a:schemeClr val="tx1"/>
                </a:solidFill>
                <a:latin typeface="+mn-lt"/>
                <a:ea typeface="ヒラギノ角ゴ Pro W3" pitchFamily="-1" charset="-128"/>
                <a:cs typeface="ヒラギノ角ゴ Pro W3" charset="0"/>
              </a:defRPr>
            </a:lvl5pPr>
            <a:lvl6pPr marL="30289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6pPr>
            <a:lvl7pPr marL="34861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7pPr>
            <a:lvl8pPr marL="39433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8pPr>
            <a:lvl9pPr marL="44005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9pPr>
          </a:lstStyle>
          <a:p>
            <a:pPr marL="0" indent="0">
              <a:buNone/>
            </a:pPr>
            <a:r>
              <a:rPr lang="zh-CN" sz="1700" kern="0">
                <a:ea typeface="+mn-lt"/>
                <a:cs typeface="+mn-lt"/>
              </a:rPr>
              <a:t>T</a:t>
            </a:r>
            <a:r>
              <a:rPr lang="en-US" altLang="zh-CN" sz="1700" kern="0">
                <a:ea typeface="+mn-lt"/>
                <a:cs typeface="+mn-lt"/>
              </a:rPr>
              <a:t>o</a:t>
            </a:r>
            <a:r>
              <a:rPr lang="zh-CN" sz="1700" kern="0">
                <a:ea typeface="+mn-lt"/>
                <a:cs typeface="+mn-lt"/>
              </a:rPr>
              <a:t> </a:t>
            </a:r>
            <a:r>
              <a:rPr lang="en-US" altLang="zh-CN" sz="1700" kern="0" err="1">
                <a:ea typeface="+mn-lt"/>
                <a:cs typeface="+mn-lt"/>
              </a:rPr>
              <a:t>buil</a:t>
            </a:r>
            <a:r>
              <a:rPr lang="zh-CN" sz="1700" kern="0">
                <a:ea typeface="+mn-lt"/>
                <a:cs typeface="+mn-lt"/>
              </a:rPr>
              <a:t>d a sc</a:t>
            </a:r>
            <a:r>
              <a:rPr lang="en-US" altLang="zh-CN" sz="1700" kern="0" err="1">
                <a:ea typeface="+mn-lt"/>
                <a:cs typeface="+mn-lt"/>
              </a:rPr>
              <a:t>alabl</a:t>
            </a:r>
            <a:r>
              <a:rPr lang="zh-CN" sz="1700" kern="0">
                <a:ea typeface="+mn-lt"/>
                <a:cs typeface="+mn-lt"/>
              </a:rPr>
              <a:t>e</a:t>
            </a:r>
            <a:r>
              <a:rPr lang="en-US" altLang="zh-CN" sz="1700" kern="0">
                <a:ea typeface="+mn-lt"/>
                <a:cs typeface="+mn-lt"/>
              </a:rPr>
              <a:t>,</a:t>
            </a:r>
            <a:r>
              <a:rPr lang="zh-CN" sz="1700" kern="0">
                <a:ea typeface="+mn-lt"/>
                <a:cs typeface="+mn-lt"/>
              </a:rPr>
              <a:t> </a:t>
            </a:r>
            <a:r>
              <a:rPr lang="en-US" altLang="zh-CN" sz="1700" kern="0">
                <a:ea typeface="+mn-lt"/>
                <a:cs typeface="+mn-lt"/>
              </a:rPr>
              <a:t>a</a:t>
            </a:r>
            <a:r>
              <a:rPr lang="zh-CN" sz="1700" kern="0">
                <a:ea typeface="+mn-lt"/>
                <a:cs typeface="+mn-lt"/>
              </a:rPr>
              <a:t>ut</a:t>
            </a:r>
            <a:r>
              <a:rPr lang="en-US" altLang="zh-CN" sz="1700" kern="0">
                <a:ea typeface="+mn-lt"/>
                <a:cs typeface="+mn-lt"/>
              </a:rPr>
              <a:t>om</a:t>
            </a:r>
            <a:r>
              <a:rPr lang="zh-CN" sz="1700" kern="0">
                <a:ea typeface="+mn-lt"/>
                <a:cs typeface="+mn-lt"/>
              </a:rPr>
              <a:t>at</a:t>
            </a:r>
            <a:r>
              <a:rPr lang="en-US" altLang="zh-CN" sz="1700" kern="0">
                <a:ea typeface="+mn-lt"/>
                <a:cs typeface="+mn-lt"/>
              </a:rPr>
              <a:t>e</a:t>
            </a:r>
            <a:r>
              <a:rPr lang="zh-CN" sz="1700" kern="0">
                <a:ea typeface="+mn-lt"/>
                <a:cs typeface="+mn-lt"/>
              </a:rPr>
              <a:t>d </a:t>
            </a:r>
            <a:r>
              <a:rPr lang="en-US" altLang="zh-CN" sz="1700" kern="0">
                <a:ea typeface="+mn-lt"/>
                <a:cs typeface="+mn-lt"/>
              </a:rPr>
              <a:t>R-b</a:t>
            </a:r>
            <a:r>
              <a:rPr lang="zh-CN" sz="1700" kern="0">
                <a:ea typeface="+mn-lt"/>
                <a:cs typeface="+mn-lt"/>
              </a:rPr>
              <a:t>ase</a:t>
            </a:r>
            <a:r>
              <a:rPr lang="en-US" altLang="zh-CN" sz="1700" kern="0">
                <a:ea typeface="+mn-lt"/>
                <a:cs typeface="+mn-lt"/>
              </a:rPr>
              <a:t>d</a:t>
            </a:r>
            <a:r>
              <a:rPr lang="zh-CN" sz="1700" kern="0">
                <a:ea typeface="+mn-lt"/>
                <a:cs typeface="+mn-lt"/>
              </a:rPr>
              <a:t> </a:t>
            </a:r>
            <a:r>
              <a:rPr lang="en-US" altLang="zh-CN" sz="1700" kern="0">
                <a:ea typeface="+mn-lt"/>
                <a:cs typeface="+mn-lt"/>
              </a:rPr>
              <a:t>wo</a:t>
            </a:r>
            <a:r>
              <a:rPr lang="zh-CN" sz="1700" kern="0">
                <a:ea typeface="+mn-lt"/>
                <a:cs typeface="+mn-lt"/>
              </a:rPr>
              <a:t>r</a:t>
            </a:r>
            <a:r>
              <a:rPr lang="en-US" altLang="zh-CN" sz="1700" kern="0" err="1">
                <a:ea typeface="+mn-lt"/>
                <a:cs typeface="+mn-lt"/>
              </a:rPr>
              <a:t>kflow</a:t>
            </a:r>
            <a:r>
              <a:rPr lang="zh-CN" sz="1700" kern="0">
                <a:ea typeface="+mn-lt"/>
                <a:cs typeface="+mn-lt"/>
              </a:rPr>
              <a:t> </a:t>
            </a:r>
            <a:r>
              <a:rPr lang="en-US" altLang="zh-CN" sz="1700" kern="0">
                <a:ea typeface="+mn-lt"/>
                <a:cs typeface="+mn-lt"/>
              </a:rPr>
              <a:t>a</a:t>
            </a:r>
            <a:r>
              <a:rPr lang="zh-CN" sz="1700" kern="0">
                <a:ea typeface="+mn-lt"/>
                <a:cs typeface="+mn-lt"/>
              </a:rPr>
              <a:t>n</a:t>
            </a:r>
            <a:r>
              <a:rPr lang="en-US" altLang="zh-CN" sz="1700" kern="0">
                <a:ea typeface="+mn-lt"/>
                <a:cs typeface="+mn-lt"/>
              </a:rPr>
              <a:t>d</a:t>
            </a:r>
            <a:r>
              <a:rPr lang="zh-CN" sz="1700" kern="0">
                <a:ea typeface="+mn-lt"/>
                <a:cs typeface="+mn-lt"/>
              </a:rPr>
              <a:t> </a:t>
            </a:r>
            <a:r>
              <a:rPr lang="en-US" altLang="zh-CN" sz="1700" kern="0" err="1">
                <a:ea typeface="+mn-lt"/>
                <a:cs typeface="+mn-lt"/>
              </a:rPr>
              <a:t>Sh</a:t>
            </a:r>
            <a:r>
              <a:rPr lang="zh-CN" sz="1700" kern="0">
                <a:ea typeface="+mn-lt"/>
                <a:cs typeface="+mn-lt"/>
              </a:rPr>
              <a:t>in</a:t>
            </a:r>
            <a:r>
              <a:rPr lang="en-US" altLang="zh-CN" sz="1700" kern="0">
                <a:ea typeface="+mn-lt"/>
                <a:cs typeface="+mn-lt"/>
              </a:rPr>
              <a:t>y</a:t>
            </a:r>
            <a:r>
              <a:rPr lang="zh-CN" sz="1700" kern="0">
                <a:ea typeface="+mn-lt"/>
                <a:cs typeface="+mn-lt"/>
              </a:rPr>
              <a:t> </a:t>
            </a:r>
            <a:r>
              <a:rPr lang="en-US" altLang="zh-CN" sz="1700" kern="0">
                <a:ea typeface="+mn-lt"/>
                <a:cs typeface="+mn-lt"/>
              </a:rPr>
              <a:t>d</a:t>
            </a:r>
            <a:r>
              <a:rPr lang="zh-CN" sz="1700" kern="0">
                <a:ea typeface="+mn-lt"/>
                <a:cs typeface="+mn-lt"/>
              </a:rPr>
              <a:t>as</a:t>
            </a:r>
            <a:r>
              <a:rPr lang="en-US" altLang="zh-CN" sz="1700" kern="0" err="1">
                <a:ea typeface="+mn-lt"/>
                <a:cs typeface="+mn-lt"/>
              </a:rPr>
              <a:t>hbo</a:t>
            </a:r>
            <a:r>
              <a:rPr lang="zh-CN" sz="1700" kern="0">
                <a:ea typeface="+mn-lt"/>
                <a:cs typeface="+mn-lt"/>
              </a:rPr>
              <a:t>a</a:t>
            </a:r>
            <a:r>
              <a:rPr lang="en-US" altLang="zh-CN" sz="1700" kern="0">
                <a:ea typeface="+mn-lt"/>
                <a:cs typeface="+mn-lt"/>
              </a:rPr>
              <a:t>r</a:t>
            </a:r>
            <a:r>
              <a:rPr lang="zh-CN" sz="1700" kern="0">
                <a:ea typeface="+mn-lt"/>
                <a:cs typeface="+mn-lt"/>
              </a:rPr>
              <a:t>d t</a:t>
            </a:r>
            <a:r>
              <a:rPr lang="en-US" altLang="zh-CN" sz="1700" kern="0">
                <a:ea typeface="+mn-lt"/>
                <a:cs typeface="+mn-lt"/>
              </a:rPr>
              <a:t>hat:</a:t>
            </a:r>
            <a:endParaRPr lang="zh-CN" altLang="en-US" sz="1700" kern="0">
              <a:ea typeface="+mn-lt"/>
              <a:cs typeface="+mn-lt"/>
            </a:endParaRPr>
          </a:p>
          <a:p>
            <a:pPr>
              <a:spcBef>
                <a:spcPts val="5"/>
              </a:spcBef>
              <a:spcAft>
                <a:spcPts val="5"/>
              </a:spcAft>
            </a:pPr>
            <a:r>
              <a:rPr lang="en-US" altLang="zh-CN" sz="1700" kern="0">
                <a:ea typeface="+mn-lt"/>
                <a:cs typeface="+mn-lt"/>
              </a:rPr>
              <a:t>Integrat</a:t>
            </a:r>
            <a:r>
              <a:rPr lang="zh-CN" sz="1700" kern="0">
                <a:ea typeface="+mn-lt"/>
                <a:cs typeface="+mn-lt"/>
              </a:rPr>
              <a:t>e</a:t>
            </a:r>
            <a:r>
              <a:rPr lang="en-US" altLang="zh-CN" sz="1700" kern="0">
                <a:ea typeface="+mn-lt"/>
                <a:cs typeface="+mn-lt"/>
              </a:rPr>
              <a:t>s</a:t>
            </a:r>
            <a:r>
              <a:rPr lang="zh-CN" sz="1700" kern="0">
                <a:ea typeface="+mn-lt"/>
                <a:cs typeface="+mn-lt"/>
              </a:rPr>
              <a:t> </a:t>
            </a:r>
            <a:r>
              <a:rPr lang="en-US" altLang="zh-CN" sz="1700" kern="0">
                <a:ea typeface="+mn-lt"/>
                <a:cs typeface="+mn-lt"/>
              </a:rPr>
              <a:t>FAERS</a:t>
            </a:r>
            <a:r>
              <a:rPr lang="zh-CN" sz="1700" kern="0">
                <a:ea typeface="+mn-lt"/>
                <a:cs typeface="+mn-lt"/>
              </a:rPr>
              <a:t> </a:t>
            </a:r>
            <a:r>
              <a:rPr lang="en-US" altLang="zh-CN" sz="1700" kern="0">
                <a:ea typeface="+mn-lt"/>
                <a:cs typeface="+mn-lt"/>
              </a:rPr>
              <a:t>data</a:t>
            </a:r>
            <a:r>
              <a:rPr lang="zh-CN" sz="1700" kern="0">
                <a:ea typeface="+mn-lt"/>
                <a:cs typeface="+mn-lt"/>
              </a:rPr>
              <a:t> </a:t>
            </a:r>
            <a:r>
              <a:rPr lang="en-US" altLang="zh-CN" sz="1700" kern="0" err="1">
                <a:ea typeface="+mn-lt"/>
                <a:cs typeface="+mn-lt"/>
              </a:rPr>
              <a:t>acr</a:t>
            </a:r>
            <a:r>
              <a:rPr lang="zh-CN" sz="1700" kern="0">
                <a:ea typeface="+mn-lt"/>
                <a:cs typeface="+mn-lt"/>
              </a:rPr>
              <a:t>o</a:t>
            </a:r>
            <a:r>
              <a:rPr lang="en-US" altLang="zh-CN" sz="1700" kern="0">
                <a:ea typeface="+mn-lt"/>
                <a:cs typeface="+mn-lt"/>
              </a:rPr>
              <a:t>ss</a:t>
            </a:r>
            <a:r>
              <a:rPr lang="zh-CN" sz="1700" kern="0">
                <a:ea typeface="+mn-lt"/>
                <a:cs typeface="+mn-lt"/>
              </a:rPr>
              <a:t> </a:t>
            </a:r>
            <a:r>
              <a:rPr lang="en-US" altLang="zh-CN" sz="1700" kern="0">
                <a:ea typeface="+mn-lt"/>
                <a:cs typeface="+mn-lt"/>
              </a:rPr>
              <a:t>2019–2021</a:t>
            </a:r>
            <a:endParaRPr lang="zh-CN" altLang="en-US" sz="1700" kern="0">
              <a:ea typeface="+mn-lt"/>
              <a:cs typeface="+mn-lt"/>
            </a:endParaRPr>
          </a:p>
          <a:p>
            <a:pPr>
              <a:spcBef>
                <a:spcPts val="5"/>
              </a:spcBef>
              <a:spcAft>
                <a:spcPts val="5"/>
              </a:spcAft>
            </a:pPr>
            <a:r>
              <a:rPr lang="en-US" altLang="zh-CN" sz="1700" kern="0" err="1">
                <a:ea typeface="+mn-lt"/>
                <a:cs typeface="+mn-lt"/>
              </a:rPr>
              <a:t>Standa</a:t>
            </a:r>
            <a:r>
              <a:rPr lang="zh-CN" sz="1700" kern="0">
                <a:ea typeface="+mn-lt"/>
                <a:cs typeface="+mn-lt"/>
              </a:rPr>
              <a:t>r</a:t>
            </a:r>
            <a:r>
              <a:rPr lang="en-US" altLang="zh-CN" sz="1700" kern="0">
                <a:ea typeface="+mn-lt"/>
                <a:cs typeface="+mn-lt"/>
              </a:rPr>
              <a:t>d</a:t>
            </a:r>
            <a:r>
              <a:rPr lang="zh-CN" sz="1700" kern="0">
                <a:ea typeface="+mn-lt"/>
                <a:cs typeface="+mn-lt"/>
              </a:rPr>
              <a:t>i</a:t>
            </a:r>
            <a:r>
              <a:rPr lang="en-US" altLang="zh-CN" sz="1700" kern="0" err="1">
                <a:ea typeface="+mn-lt"/>
                <a:cs typeface="+mn-lt"/>
              </a:rPr>
              <a:t>zes</a:t>
            </a:r>
            <a:r>
              <a:rPr lang="zh-CN" sz="1700" kern="0">
                <a:ea typeface="+mn-lt"/>
                <a:cs typeface="+mn-lt"/>
              </a:rPr>
              <a:t> </a:t>
            </a:r>
            <a:r>
              <a:rPr lang="en-US" altLang="zh-CN" sz="1700" kern="0">
                <a:ea typeface="+mn-lt"/>
                <a:cs typeface="+mn-lt"/>
              </a:rPr>
              <a:t>d</a:t>
            </a:r>
            <a:r>
              <a:rPr lang="zh-CN" sz="1700" kern="0">
                <a:ea typeface="+mn-lt"/>
                <a:cs typeface="+mn-lt"/>
              </a:rPr>
              <a:t>r</a:t>
            </a:r>
            <a:r>
              <a:rPr lang="en-US" altLang="zh-CN" sz="1700" kern="0">
                <a:ea typeface="+mn-lt"/>
                <a:cs typeface="+mn-lt"/>
              </a:rPr>
              <a:t>ug</a:t>
            </a:r>
            <a:r>
              <a:rPr lang="zh-CN" sz="1700" kern="0">
                <a:ea typeface="+mn-lt"/>
                <a:cs typeface="+mn-lt"/>
              </a:rPr>
              <a:t> </a:t>
            </a:r>
            <a:r>
              <a:rPr lang="en-US" altLang="zh-CN" sz="1700" kern="0">
                <a:ea typeface="+mn-lt"/>
                <a:cs typeface="+mn-lt"/>
              </a:rPr>
              <a:t>names</a:t>
            </a:r>
            <a:r>
              <a:rPr lang="zh-CN" sz="1700" kern="0">
                <a:ea typeface="+mn-lt"/>
                <a:cs typeface="+mn-lt"/>
              </a:rPr>
              <a:t> </a:t>
            </a:r>
            <a:r>
              <a:rPr lang="en-US" altLang="zh-CN" sz="1700" kern="0">
                <a:ea typeface="+mn-lt"/>
                <a:cs typeface="+mn-lt"/>
              </a:rPr>
              <a:t>and</a:t>
            </a:r>
            <a:r>
              <a:rPr lang="zh-CN" sz="1700" kern="0">
                <a:ea typeface="+mn-lt"/>
                <a:cs typeface="+mn-lt"/>
              </a:rPr>
              <a:t> </a:t>
            </a:r>
            <a:r>
              <a:rPr lang="en-US" altLang="zh-CN" sz="1700" kern="0">
                <a:ea typeface="+mn-lt"/>
                <a:cs typeface="+mn-lt"/>
              </a:rPr>
              <a:t>MedDRA</a:t>
            </a:r>
            <a:r>
              <a:rPr lang="zh-CN" altLang="en-US" sz="1700" kern="0">
                <a:ea typeface="+mn-lt"/>
                <a:cs typeface="+mn-lt"/>
              </a:rPr>
              <a:t>（</a:t>
            </a:r>
            <a:r>
              <a:rPr lang="en-US" altLang="zh-CN" sz="1700" kern="0">
                <a:ea typeface="+mn-lt"/>
                <a:cs typeface="+mn-lt"/>
              </a:rPr>
              <a:t>Medical</a:t>
            </a:r>
            <a:r>
              <a:rPr lang="zh-CN" altLang="en-US" sz="1700" kern="0">
                <a:ea typeface="+mn-lt"/>
                <a:cs typeface="+mn-lt"/>
              </a:rPr>
              <a:t> </a:t>
            </a:r>
            <a:r>
              <a:rPr lang="en-US" altLang="zh-CN" sz="1700" kern="0">
                <a:ea typeface="+mn-lt"/>
                <a:cs typeface="+mn-lt"/>
              </a:rPr>
              <a:t>Dictionary</a:t>
            </a:r>
            <a:r>
              <a:rPr lang="zh-CN" altLang="en-US" sz="1700" kern="0">
                <a:ea typeface="+mn-lt"/>
                <a:cs typeface="+mn-lt"/>
              </a:rPr>
              <a:t> </a:t>
            </a:r>
            <a:r>
              <a:rPr lang="en-US" altLang="zh-CN" sz="1700" kern="0">
                <a:ea typeface="+mn-lt"/>
                <a:cs typeface="+mn-lt"/>
              </a:rPr>
              <a:t>for</a:t>
            </a:r>
            <a:r>
              <a:rPr lang="zh-CN" altLang="en-US" sz="1700" kern="0">
                <a:ea typeface="+mn-lt"/>
                <a:cs typeface="+mn-lt"/>
              </a:rPr>
              <a:t> </a:t>
            </a:r>
            <a:r>
              <a:rPr lang="en-US" altLang="zh-CN" sz="1700" kern="0">
                <a:ea typeface="+mn-lt"/>
                <a:cs typeface="+mn-lt"/>
              </a:rPr>
              <a:t>Regulatory</a:t>
            </a:r>
            <a:r>
              <a:rPr lang="zh-CN" altLang="en-US" sz="1700" kern="0">
                <a:ea typeface="+mn-lt"/>
                <a:cs typeface="+mn-lt"/>
              </a:rPr>
              <a:t> </a:t>
            </a:r>
            <a:r>
              <a:rPr lang="en-US" altLang="zh-CN" sz="1700" kern="0">
                <a:ea typeface="+mn-lt"/>
                <a:cs typeface="+mn-lt"/>
              </a:rPr>
              <a:t>Activities</a:t>
            </a:r>
            <a:r>
              <a:rPr lang="zh-CN" altLang="en-US" sz="1700" kern="0">
                <a:ea typeface="+mn-lt"/>
                <a:cs typeface="+mn-lt"/>
              </a:rPr>
              <a:t>）</a:t>
            </a:r>
            <a:r>
              <a:rPr lang="en-US" altLang="zh-CN" sz="1700" kern="0">
                <a:ea typeface="+mn-lt"/>
                <a:cs typeface="+mn-lt"/>
              </a:rPr>
              <a:t>terms</a:t>
            </a:r>
            <a:endParaRPr lang="zh-CN" altLang="en-US" sz="1700" kern="0">
              <a:ea typeface="+mn-lt"/>
              <a:cs typeface="+mn-lt"/>
            </a:endParaRPr>
          </a:p>
          <a:p>
            <a:pPr>
              <a:spcBef>
                <a:spcPts val="5"/>
              </a:spcBef>
              <a:spcAft>
                <a:spcPts val="5"/>
              </a:spcAft>
            </a:pPr>
            <a:r>
              <a:rPr lang="en-US" altLang="zh-CN" sz="1700" kern="0">
                <a:ea typeface="+mn-lt"/>
                <a:cs typeface="+mn-lt"/>
              </a:rPr>
              <a:t>Quan</a:t>
            </a:r>
            <a:r>
              <a:rPr lang="en-US" altLang="zh-CN" sz="1700" kern="0" err="1">
                <a:ea typeface="+mn-lt"/>
                <a:cs typeface="+mn-lt"/>
              </a:rPr>
              <a:t>tifies</a:t>
            </a:r>
            <a:r>
              <a:rPr lang="zh-CN" altLang="en-US" sz="1700" kern="0">
                <a:ea typeface="+mn-lt"/>
                <a:cs typeface="+mn-lt"/>
              </a:rPr>
              <a:t> </a:t>
            </a:r>
            <a:r>
              <a:rPr lang="en-US" altLang="zh-CN" sz="1700" kern="0">
                <a:ea typeface="+mn-lt"/>
                <a:cs typeface="+mn-lt"/>
              </a:rPr>
              <a:t>ad</a:t>
            </a:r>
            <a:r>
              <a:rPr lang="en-US" altLang="zh-CN" sz="1700" kern="0" err="1">
                <a:ea typeface="+mn-lt"/>
                <a:cs typeface="+mn-lt"/>
              </a:rPr>
              <a:t>ver</a:t>
            </a:r>
            <a:r>
              <a:rPr lang="en-US" altLang="zh-CN" sz="1700" kern="0">
                <a:ea typeface="+mn-lt"/>
                <a:cs typeface="+mn-lt"/>
              </a:rPr>
              <a:t>se event</a:t>
            </a:r>
            <a:r>
              <a:rPr lang="zh-CN" altLang="en-US" sz="1700" kern="0">
                <a:ea typeface="+mn-lt"/>
                <a:cs typeface="+mn-lt"/>
              </a:rPr>
              <a:t> </a:t>
            </a:r>
            <a:r>
              <a:rPr lang="en-US" altLang="zh-CN" sz="1700" kern="0">
                <a:ea typeface="+mn-lt"/>
                <a:cs typeface="+mn-lt"/>
              </a:rPr>
              <a:t>patterns</a:t>
            </a:r>
            <a:r>
              <a:rPr lang="zh-CN" altLang="en-US" sz="1700" kern="0">
                <a:ea typeface="+mn-lt"/>
                <a:cs typeface="+mn-lt"/>
              </a:rPr>
              <a:t> </a:t>
            </a:r>
            <a:r>
              <a:rPr lang="en-US" altLang="zh-CN" sz="1700" kern="0">
                <a:ea typeface="+mn-lt"/>
                <a:cs typeface="+mn-lt"/>
              </a:rPr>
              <a:t>across</a:t>
            </a:r>
            <a:r>
              <a:rPr lang="zh-CN" altLang="en-US" sz="1700" kern="0">
                <a:ea typeface="+mn-lt"/>
                <a:cs typeface="+mn-lt"/>
              </a:rPr>
              <a:t> </a:t>
            </a:r>
            <a:r>
              <a:rPr lang="en-US" altLang="en-US" sz="1700" kern="0">
                <a:ea typeface="+mn-lt"/>
                <a:cs typeface="+mn-lt"/>
              </a:rPr>
              <a:t>five</a:t>
            </a:r>
            <a:r>
              <a:rPr lang="zh-CN" altLang="en-US" sz="1700" kern="0">
                <a:ea typeface="+mn-lt"/>
                <a:cs typeface="+mn-lt"/>
              </a:rPr>
              <a:t> </a:t>
            </a:r>
            <a:r>
              <a:rPr lang="en-US" altLang="zh-CN" sz="1700" kern="0">
                <a:ea typeface="+mn-lt"/>
                <a:cs typeface="+mn-lt"/>
              </a:rPr>
              <a:t>major</a:t>
            </a:r>
            <a:r>
              <a:rPr lang="zh-CN" sz="1700" kern="0">
                <a:ea typeface="ヒラギノ角ゴ Pro W3"/>
                <a:cs typeface="Arial"/>
              </a:rPr>
              <a:t> </a:t>
            </a:r>
            <a:r>
              <a:rPr lang="en-US" altLang="zh-CN" sz="1700" kern="0">
                <a:ea typeface="ヒラギノ角ゴ Pro W3"/>
                <a:cs typeface="Arial"/>
              </a:rPr>
              <a:t>T2DM</a:t>
            </a:r>
            <a:r>
              <a:rPr lang="zh-CN" sz="1700" kern="0">
                <a:ea typeface="ヒラギノ角ゴ Pro W3"/>
                <a:cs typeface="Arial"/>
              </a:rPr>
              <a:t> </a:t>
            </a:r>
            <a:r>
              <a:rPr lang="en-US" altLang="zh-CN" sz="1700" kern="0">
                <a:ea typeface="ヒラギノ角ゴ Pro W3"/>
                <a:cs typeface="Arial"/>
              </a:rPr>
              <a:t>d</a:t>
            </a:r>
            <a:r>
              <a:rPr lang="zh-CN" sz="1700" kern="0">
                <a:ea typeface="+mn-lt"/>
                <a:cs typeface="+mn-lt"/>
              </a:rPr>
              <a:t>r</a:t>
            </a:r>
            <a:r>
              <a:rPr lang="en-US" altLang="zh-CN" sz="1700" kern="0">
                <a:ea typeface="ヒラギノ角ゴ Pro W3"/>
                <a:cs typeface="Arial"/>
              </a:rPr>
              <a:t>ug</a:t>
            </a:r>
            <a:r>
              <a:rPr lang="zh-CN" sz="1700" kern="0">
                <a:ea typeface="ヒラギノ角ゴ Pro W3"/>
                <a:cs typeface="Arial"/>
              </a:rPr>
              <a:t> </a:t>
            </a:r>
            <a:r>
              <a:rPr lang="en-US" altLang="zh-CN" sz="1700" kern="0" err="1">
                <a:ea typeface="ヒラギノ角ゴ Pro W3"/>
                <a:cs typeface="Arial"/>
              </a:rPr>
              <a:t>classe</a:t>
            </a:r>
            <a:r>
              <a:rPr lang="zh-CN" sz="1700" kern="0">
                <a:ea typeface="+mn-lt"/>
                <a:cs typeface="+mn-lt"/>
              </a:rPr>
              <a:t>s</a:t>
            </a:r>
            <a:endParaRPr lang="zh-CN" sz="1700" kern="0">
              <a:cs typeface="Arial"/>
            </a:endParaRPr>
          </a:p>
          <a:p>
            <a:pPr>
              <a:spcBef>
                <a:spcPts val="5"/>
              </a:spcBef>
              <a:spcAft>
                <a:spcPts val="5"/>
              </a:spcAft>
            </a:pPr>
            <a:r>
              <a:rPr lang="en-US" altLang="zh-CN" sz="1700" kern="0">
                <a:ea typeface="ヒラギノ角ゴ Pro W3"/>
                <a:cs typeface="Arial"/>
              </a:rPr>
              <a:t>Identifies</a:t>
            </a:r>
            <a:r>
              <a:rPr lang="zh-CN" sz="1700" kern="0">
                <a:ea typeface="ヒラギノ角ゴ Pro W3"/>
                <a:cs typeface="Arial"/>
              </a:rPr>
              <a:t> </a:t>
            </a:r>
            <a:r>
              <a:rPr lang="en-US" altLang="zh-CN" sz="1700" kern="0">
                <a:ea typeface="ヒラギノ角ゴ Pro W3"/>
                <a:cs typeface="Arial"/>
              </a:rPr>
              <a:t>class-level</a:t>
            </a:r>
            <a:r>
              <a:rPr lang="zh-CN" sz="1700" kern="0">
                <a:ea typeface="ヒラギノ角ゴ Pro W3"/>
                <a:cs typeface="Arial"/>
              </a:rPr>
              <a:t> </a:t>
            </a:r>
            <a:r>
              <a:rPr lang="en-US" altLang="zh-CN" sz="1700" kern="0">
                <a:ea typeface="ヒラギノ角ゴ Pro W3"/>
                <a:cs typeface="Arial"/>
              </a:rPr>
              <a:t>and</a:t>
            </a:r>
            <a:r>
              <a:rPr lang="zh-CN" sz="1700" kern="0">
                <a:ea typeface="ヒラギノ角ゴ Pro W3"/>
                <a:cs typeface="Arial"/>
              </a:rPr>
              <a:t> </a:t>
            </a:r>
            <a:r>
              <a:rPr lang="en-US" altLang="zh-CN" sz="1700" kern="0">
                <a:ea typeface="ヒラギノ角ゴ Pro W3"/>
                <a:cs typeface="Arial"/>
              </a:rPr>
              <a:t>drug-level</a:t>
            </a:r>
            <a:r>
              <a:rPr lang="zh-CN" sz="1700" kern="0">
                <a:ea typeface="ヒラギノ角ゴ Pro W3"/>
                <a:cs typeface="Arial"/>
              </a:rPr>
              <a:t> </a:t>
            </a:r>
            <a:r>
              <a:rPr lang="en-US" altLang="zh-CN" sz="1700" kern="0">
                <a:ea typeface="ヒラギノ角ゴ Pro W3"/>
                <a:cs typeface="Arial"/>
              </a:rPr>
              <a:t>saf</a:t>
            </a:r>
            <a:r>
              <a:rPr lang="en-US" altLang="zh-CN" sz="1700" kern="0">
                <a:ea typeface="+mn-lt"/>
                <a:cs typeface="+mn-lt"/>
              </a:rPr>
              <a:t>ety</a:t>
            </a:r>
            <a:r>
              <a:rPr lang="zh-CN" sz="1700" kern="0">
                <a:ea typeface="+mn-lt"/>
                <a:cs typeface="+mn-lt"/>
              </a:rPr>
              <a:t> </a:t>
            </a:r>
            <a:r>
              <a:rPr lang="en-US" altLang="zh-CN" sz="1700" kern="0">
                <a:ea typeface="+mn-lt"/>
                <a:cs typeface="+mn-lt"/>
              </a:rPr>
              <a:t>signals</a:t>
            </a:r>
            <a:endParaRPr lang="zh-CN" altLang="en-US" sz="1700" kern="0">
              <a:cs typeface="Arial"/>
            </a:endParaRPr>
          </a:p>
          <a:p>
            <a:pPr>
              <a:spcBef>
                <a:spcPts val="5"/>
              </a:spcBef>
              <a:spcAft>
                <a:spcPts val="5"/>
              </a:spcAft>
            </a:pPr>
            <a:r>
              <a:rPr lang="en-US" altLang="zh-CN" sz="1700" kern="0">
                <a:ea typeface="ヒラギノ角ゴ Pro W3"/>
                <a:cs typeface="Arial"/>
              </a:rPr>
              <a:t>Provides</a:t>
            </a:r>
            <a:r>
              <a:rPr lang="zh-CN" sz="1700" kern="0">
                <a:ea typeface="ヒラギノ角ゴ Pro W3"/>
                <a:cs typeface="Arial"/>
              </a:rPr>
              <a:t> </a:t>
            </a:r>
            <a:r>
              <a:rPr lang="en-US" altLang="zh-CN" sz="1700" kern="0">
                <a:ea typeface="ヒラギノ角ゴ Pro W3"/>
                <a:cs typeface="Arial"/>
              </a:rPr>
              <a:t>interpretable</a:t>
            </a:r>
            <a:r>
              <a:rPr lang="zh-CN" sz="1700" kern="0">
                <a:ea typeface="ヒラギノ角ゴ Pro W3"/>
                <a:cs typeface="Arial"/>
              </a:rPr>
              <a:t> </a:t>
            </a:r>
            <a:r>
              <a:rPr lang="en-US" altLang="zh-CN" sz="1700" kern="0">
                <a:ea typeface="ヒラギノ角ゴ Pro W3"/>
                <a:cs typeface="Arial"/>
              </a:rPr>
              <a:t>visualizations</a:t>
            </a:r>
            <a:r>
              <a:rPr lang="zh-CN" sz="1700" kern="0">
                <a:ea typeface="ヒラギノ角ゴ Pro W3"/>
                <a:cs typeface="Arial"/>
              </a:rPr>
              <a:t> </a:t>
            </a:r>
            <a:r>
              <a:rPr lang="en-US" altLang="zh-CN" sz="1700" kern="0">
                <a:ea typeface="ヒラギノ角ゴ Pro W3"/>
                <a:cs typeface="Arial"/>
              </a:rPr>
              <a:t>and</a:t>
            </a:r>
            <a:r>
              <a:rPr lang="zh-CN" sz="1700" kern="0">
                <a:ea typeface="ヒラギノ角ゴ Pro W3"/>
                <a:cs typeface="Arial"/>
              </a:rPr>
              <a:t> </a:t>
            </a:r>
            <a:r>
              <a:rPr lang="en-US" altLang="zh-CN" sz="1700" kern="0">
                <a:ea typeface="ヒラギノ角ゴ Pro W3"/>
                <a:cs typeface="Arial"/>
              </a:rPr>
              <a:t>trend</a:t>
            </a:r>
            <a:r>
              <a:rPr lang="zh-CN" sz="1700" kern="0">
                <a:ea typeface="ヒラギノ角ゴ Pro W3"/>
                <a:cs typeface="Arial"/>
              </a:rPr>
              <a:t> </a:t>
            </a:r>
            <a:r>
              <a:rPr lang="en-US" altLang="zh-CN" sz="1700" kern="0">
                <a:ea typeface="ヒラギノ角ゴ Pro W3"/>
                <a:cs typeface="Arial"/>
              </a:rPr>
              <a:t>monitoring</a:t>
            </a:r>
            <a:r>
              <a:rPr lang="zh-CN" sz="1700" kern="0">
                <a:ea typeface="ヒラギノ角ゴ Pro W3"/>
                <a:cs typeface="Arial"/>
              </a:rPr>
              <a:t> </a:t>
            </a:r>
            <a:r>
              <a:rPr lang="en-US" altLang="zh-CN" sz="1700" kern="0">
                <a:ea typeface="ヒラギノ角ゴ Pro W3"/>
                <a:cs typeface="Arial"/>
              </a:rPr>
              <a:t>for</a:t>
            </a:r>
            <a:r>
              <a:rPr lang="zh-CN" sz="1700" kern="0">
                <a:ea typeface="ヒラギノ角ゴ Pro W3"/>
                <a:cs typeface="Arial"/>
              </a:rPr>
              <a:t> </a:t>
            </a:r>
            <a:r>
              <a:rPr lang="en-US" altLang="zh-CN" sz="1700" kern="0">
                <a:ea typeface="ヒラギノ角ゴ Pro W3"/>
                <a:cs typeface="Arial"/>
              </a:rPr>
              <a:t>clinicians</a:t>
            </a:r>
            <a:r>
              <a:rPr lang="zh-CN" sz="1700" kern="0">
                <a:ea typeface="ヒラギノ角ゴ Pro W3"/>
                <a:cs typeface="Arial"/>
              </a:rPr>
              <a:t> </a:t>
            </a:r>
            <a:r>
              <a:rPr lang="en-US" altLang="zh-CN" sz="1700" kern="0">
                <a:ea typeface="ヒラギノ角ゴ Pro W3"/>
                <a:cs typeface="Arial"/>
              </a:rPr>
              <a:t>and</a:t>
            </a:r>
            <a:r>
              <a:rPr lang="zh-CN" sz="1700" kern="0">
                <a:ea typeface="ヒラギノ角ゴ Pro W3"/>
                <a:cs typeface="Arial"/>
              </a:rPr>
              <a:t> </a:t>
            </a:r>
            <a:r>
              <a:rPr lang="en-US" altLang="zh-CN" sz="1700" kern="0">
                <a:ea typeface="ヒラギノ角ゴ Pro W3"/>
                <a:cs typeface="Arial"/>
              </a:rPr>
              <a:t>researchers</a:t>
            </a:r>
            <a:endParaRPr lang="zh-CN" altLang="en-US" sz="1700" kern="0">
              <a:ea typeface="ヒラギノ角ゴ Pro W3"/>
              <a:cs typeface="Arial"/>
            </a:endParaRPr>
          </a:p>
          <a:p>
            <a:pPr marL="0" indent="0">
              <a:buNone/>
            </a:pPr>
            <a:endParaRPr lang="zh-CN" sz="1200" kern="0">
              <a:ea typeface="ヒラギノ角ゴ Pro W3"/>
              <a:cs typeface="Arial"/>
            </a:endParaRPr>
          </a:p>
        </p:txBody>
      </p:sp>
    </p:spTree>
    <p:extLst>
      <p:ext uri="{BB962C8B-B14F-4D97-AF65-F5344CB8AC3E}">
        <p14:creationId xmlns:p14="http://schemas.microsoft.com/office/powerpoint/2010/main" val="1004778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3 Marcador de número de diapositiva">
            <a:extLst>
              <a:ext uri="{FF2B5EF4-FFF2-40B4-BE49-F238E27FC236}">
                <a16:creationId xmlns:a16="http://schemas.microsoft.com/office/drawing/2014/main" id="{4F330C87-18D1-328D-049E-E9C6A6FDB7FB}"/>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E669DF02-3529-4CB3-85AB-2AAE5B195BBB}" type="slidenum">
              <a:rPr lang="en-US" altLang="en-US" sz="1800" smtClean="0">
                <a:latin typeface="Myriad Pro SemiCond" pitchFamily="34" charset="0"/>
              </a:rPr>
              <a:pPr/>
              <a:t>5</a:t>
            </a:fld>
            <a:endParaRPr lang="en-US" altLang="en-US" sz="1800">
              <a:latin typeface="Myriad Pro SemiCond" pitchFamily="34" charset="0"/>
            </a:endParaRPr>
          </a:p>
        </p:txBody>
      </p:sp>
      <p:sp>
        <p:nvSpPr>
          <p:cNvPr id="7171" name="Title 6">
            <a:extLst>
              <a:ext uri="{FF2B5EF4-FFF2-40B4-BE49-F238E27FC236}">
                <a16:creationId xmlns:a16="http://schemas.microsoft.com/office/drawing/2014/main" id="{1F6C39A1-0B32-910B-1874-3712262912FE}"/>
              </a:ext>
            </a:extLst>
          </p:cNvPr>
          <p:cNvSpPr>
            <a:spLocks noGrp="1" noChangeArrowheads="1"/>
          </p:cNvSpPr>
          <p:nvPr>
            <p:ph type="title"/>
          </p:nvPr>
        </p:nvSpPr>
        <p:spPr>
          <a:xfrm>
            <a:off x="404813" y="140620"/>
            <a:ext cx="8391525" cy="439737"/>
          </a:xfrm>
        </p:spPr>
        <p:txBody>
          <a:bodyPr/>
          <a:lstStyle/>
          <a:p>
            <a:r>
              <a:rPr lang="en-US" altLang="en-US" sz="3000">
                <a:ea typeface="ヒラギノ角ゴ Pro W3"/>
              </a:rPr>
              <a:t>Study Design</a:t>
            </a:r>
          </a:p>
        </p:txBody>
      </p:sp>
      <p:sp>
        <p:nvSpPr>
          <p:cNvPr id="3" name="内容占位符 2">
            <a:extLst>
              <a:ext uri="{FF2B5EF4-FFF2-40B4-BE49-F238E27FC236}">
                <a16:creationId xmlns:a16="http://schemas.microsoft.com/office/drawing/2014/main" id="{DE1885B2-F8AD-DFC0-BAEF-62FA7CD81F96}"/>
              </a:ext>
            </a:extLst>
          </p:cNvPr>
          <p:cNvSpPr txBox="1">
            <a:spLocks/>
          </p:cNvSpPr>
          <p:nvPr/>
        </p:nvSpPr>
        <p:spPr bwMode="auto">
          <a:xfrm>
            <a:off x="295858" y="840491"/>
            <a:ext cx="8416868" cy="5581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9" tIns="45715" rIns="91429" bIns="45715" numCol="1" anchor="t" anchorCtr="0" compatLnSpc="1">
            <a:prstTxWarp prst="textNoShape">
              <a:avLst/>
            </a:prstTxWarp>
          </a:bodyPr>
          <a:lstStyle>
            <a:lvl1pPr marL="349250" indent="-349250" algn="l" rtl="0" eaLnBrk="0" fontAlgn="base" hangingPunct="0">
              <a:spcBef>
                <a:spcPct val="5000"/>
              </a:spcBef>
              <a:spcAft>
                <a:spcPct val="5000"/>
              </a:spcAft>
              <a:buClr>
                <a:schemeClr val="tx1"/>
              </a:buClr>
              <a:buSzPct val="75000"/>
              <a:buFont typeface="Wingdings" panose="05000000000000000000" pitchFamily="2" charset="2"/>
              <a:buChar char="n"/>
              <a:defRPr sz="2400">
                <a:solidFill>
                  <a:schemeClr val="tx1"/>
                </a:solidFill>
                <a:latin typeface="+mn-lt"/>
                <a:ea typeface="ヒラギノ角ゴ Pro W3" charset="0"/>
                <a:cs typeface="ヒラギノ角ゴ Pro W3" charset="0"/>
              </a:defRPr>
            </a:lvl1pPr>
            <a:lvl2pPr marL="857250" indent="-39370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2pPr>
            <a:lvl3pPr marL="1428750" indent="-349250" algn="l" rtl="0" eaLnBrk="0" fontAlgn="base" hangingPunct="0">
              <a:spcBef>
                <a:spcPct val="5000"/>
              </a:spcBef>
              <a:spcAft>
                <a:spcPct val="5000"/>
              </a:spcAft>
              <a:buClr>
                <a:schemeClr val="tx1"/>
              </a:buClr>
              <a:buSzPct val="75000"/>
              <a:buFont typeface="Wingdings 3" panose="05040102010807070707" pitchFamily="18" charset="2"/>
              <a:buChar char="u"/>
              <a:defRPr sz="2400">
                <a:solidFill>
                  <a:schemeClr val="tx1"/>
                </a:solidFill>
                <a:latin typeface="+mn-lt"/>
                <a:ea typeface="ヒラギノ角ゴ Pro W3" pitchFamily="-1" charset="-128"/>
                <a:cs typeface="ヒラギノ角ゴ Pro W3" charset="0"/>
              </a:defRPr>
            </a:lvl3pPr>
            <a:lvl4pPr marL="2063750" indent="-34925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4pPr>
            <a:lvl5pPr marL="2571750" indent="-285750" algn="l" rtl="0" eaLnBrk="0" fontAlgn="base" hangingPunct="0">
              <a:spcBef>
                <a:spcPct val="5000"/>
              </a:spcBef>
              <a:spcAft>
                <a:spcPct val="5000"/>
              </a:spcAft>
              <a:buClr>
                <a:schemeClr val="tx1"/>
              </a:buClr>
              <a:buSzPct val="75000"/>
              <a:buFont typeface="Wingdings" panose="05000000000000000000" pitchFamily="2" charset="2"/>
              <a:buChar char="l"/>
              <a:defRPr sz="2400">
                <a:solidFill>
                  <a:schemeClr val="tx1"/>
                </a:solidFill>
                <a:latin typeface="+mn-lt"/>
                <a:ea typeface="ヒラギノ角ゴ Pro W3" pitchFamily="-1" charset="-128"/>
                <a:cs typeface="ヒラギノ角ゴ Pro W3" charset="0"/>
              </a:defRPr>
            </a:lvl5pPr>
            <a:lvl6pPr marL="30289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6pPr>
            <a:lvl7pPr marL="34861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7pPr>
            <a:lvl8pPr marL="39433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8pPr>
            <a:lvl9pPr marL="44005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9pPr>
          </a:lstStyle>
          <a:p>
            <a:r>
              <a:rPr lang="en-US" altLang="zh-CN" b="1" kern="0">
                <a:ea typeface="+mn-lt"/>
                <a:cs typeface="+mn-lt"/>
              </a:rPr>
              <a:t>Design:</a:t>
            </a:r>
            <a:r>
              <a:rPr lang="zh-CN" altLang="en-US" kern="0">
                <a:ea typeface="+mn-lt"/>
                <a:cs typeface="+mn-lt"/>
              </a:rPr>
              <a:t> </a:t>
            </a:r>
            <a:r>
              <a:rPr lang="en-US" altLang="zh-CN" kern="0">
                <a:ea typeface="+mn-lt"/>
                <a:cs typeface="+mn-lt"/>
              </a:rPr>
              <a:t>Retrospective</a:t>
            </a:r>
            <a:r>
              <a:rPr lang="zh-CN" altLang="en-US" kern="0">
                <a:ea typeface="+mn-lt"/>
                <a:cs typeface="+mn-lt"/>
              </a:rPr>
              <a:t> </a:t>
            </a:r>
            <a:r>
              <a:rPr lang="en-US" altLang="zh-CN" kern="0" err="1">
                <a:ea typeface="+mn-lt"/>
                <a:cs typeface="+mn-lt"/>
              </a:rPr>
              <a:t>observatio</a:t>
            </a:r>
            <a:r>
              <a:rPr lang="zh-CN" kern="0">
                <a:ea typeface="+mn-lt"/>
                <a:cs typeface="+mn-lt"/>
              </a:rPr>
              <a:t>na</a:t>
            </a:r>
            <a:r>
              <a:rPr lang="en-US" altLang="zh-CN" kern="0">
                <a:ea typeface="+mn-lt"/>
                <a:cs typeface="+mn-lt"/>
              </a:rPr>
              <a:t>l</a:t>
            </a:r>
            <a:r>
              <a:rPr lang="zh-CN" altLang="en-US" kern="0">
                <a:ea typeface="+mn-lt"/>
                <a:cs typeface="+mn-lt"/>
              </a:rPr>
              <a:t> </a:t>
            </a:r>
            <a:r>
              <a:rPr lang="en-US" altLang="zh-CN" kern="0">
                <a:ea typeface="+mn-lt"/>
                <a:cs typeface="+mn-lt"/>
              </a:rPr>
              <a:t>pharmacovigilance</a:t>
            </a:r>
            <a:r>
              <a:rPr lang="zh-CN" altLang="en-US" kern="0">
                <a:ea typeface="+mn-lt"/>
                <a:cs typeface="+mn-lt"/>
              </a:rPr>
              <a:t> </a:t>
            </a:r>
            <a:r>
              <a:rPr lang="en-US" altLang="zh-CN" kern="0" err="1">
                <a:ea typeface="+mn-lt"/>
                <a:cs typeface="+mn-lt"/>
              </a:rPr>
              <a:t>stu</a:t>
            </a:r>
            <a:r>
              <a:rPr lang="zh-CN" kern="0">
                <a:ea typeface="+mn-lt"/>
                <a:cs typeface="+mn-lt"/>
              </a:rPr>
              <a:t>d</a:t>
            </a:r>
            <a:r>
              <a:rPr lang="en-US" altLang="zh-CN" kern="0">
                <a:ea typeface="+mn-lt"/>
                <a:cs typeface="+mn-lt"/>
              </a:rPr>
              <a:t>y</a:t>
            </a:r>
            <a:endParaRPr lang="zh-CN" altLang="en-US" kern="0">
              <a:ea typeface="ヒラギノ角ゴ Pro W3"/>
              <a:cs typeface="Arial"/>
            </a:endParaRPr>
          </a:p>
          <a:p>
            <a:r>
              <a:rPr lang="en-US" altLang="zh-CN" b="1" kern="0">
                <a:ea typeface="+mn-lt"/>
                <a:cs typeface="+mn-lt"/>
              </a:rPr>
              <a:t>Data:</a:t>
            </a:r>
            <a:r>
              <a:rPr lang="zh-CN" altLang="en-US" kern="0">
                <a:ea typeface="+mn-lt"/>
                <a:cs typeface="+mn-lt"/>
              </a:rPr>
              <a:t> </a:t>
            </a:r>
            <a:r>
              <a:rPr lang="en-US" altLang="zh-CN" kern="0">
                <a:ea typeface="+mn-lt"/>
                <a:cs typeface="+mn-lt"/>
              </a:rPr>
              <a:t>FAERS</a:t>
            </a:r>
            <a:r>
              <a:rPr lang="zh-CN" altLang="en-US" kern="0">
                <a:ea typeface="+mn-lt"/>
                <a:cs typeface="+mn-lt"/>
              </a:rPr>
              <a:t> </a:t>
            </a:r>
            <a:r>
              <a:rPr lang="en-US" altLang="zh-CN" kern="0">
                <a:ea typeface="+mn-lt"/>
                <a:cs typeface="+mn-lt"/>
              </a:rPr>
              <a:t>quarterly</a:t>
            </a:r>
            <a:r>
              <a:rPr lang="zh-CN" altLang="en-US" kern="0">
                <a:ea typeface="+mn-lt"/>
                <a:cs typeface="+mn-lt"/>
              </a:rPr>
              <a:t> </a:t>
            </a:r>
            <a:r>
              <a:rPr lang="en-US" altLang="zh-CN" kern="0">
                <a:ea typeface="+mn-lt"/>
                <a:cs typeface="+mn-lt"/>
              </a:rPr>
              <a:t>reports</a:t>
            </a:r>
            <a:r>
              <a:rPr lang="zh-CN" altLang="en-US" kern="0">
                <a:ea typeface="+mn-lt"/>
                <a:cs typeface="+mn-lt"/>
              </a:rPr>
              <a:t> </a:t>
            </a:r>
            <a:r>
              <a:rPr lang="en-US" altLang="zh-CN" kern="0">
                <a:ea typeface="+mn-lt"/>
                <a:cs typeface="+mn-lt"/>
              </a:rPr>
              <a:t>(2019–2021)</a:t>
            </a:r>
            <a:endParaRPr lang="en-US"/>
          </a:p>
          <a:p>
            <a:r>
              <a:rPr lang="en-US" altLang="zh-CN" b="1" kern="0">
                <a:ea typeface="+mn-lt"/>
                <a:cs typeface="+mn-lt"/>
              </a:rPr>
              <a:t>Population:</a:t>
            </a:r>
            <a:r>
              <a:rPr lang="zh-CN" altLang="en-US" kern="0">
                <a:ea typeface="+mn-lt"/>
                <a:cs typeface="+mn-lt"/>
              </a:rPr>
              <a:t> </a:t>
            </a:r>
            <a:r>
              <a:rPr lang="en-US" altLang="zh-CN" kern="0">
                <a:ea typeface="+mn-lt"/>
                <a:cs typeface="+mn-lt"/>
              </a:rPr>
              <a:t>Reports</a:t>
            </a:r>
            <a:r>
              <a:rPr lang="zh-CN" altLang="en-US" kern="0">
                <a:ea typeface="+mn-lt"/>
                <a:cs typeface="+mn-lt"/>
              </a:rPr>
              <a:t> </a:t>
            </a:r>
            <a:r>
              <a:rPr lang="en-US" altLang="zh-CN" kern="0">
                <a:ea typeface="+mn-lt"/>
                <a:cs typeface="+mn-lt"/>
              </a:rPr>
              <a:t>with</a:t>
            </a:r>
            <a:r>
              <a:rPr lang="zh-CN" altLang="en-US" kern="0">
                <a:ea typeface="+mn-lt"/>
                <a:cs typeface="+mn-lt"/>
              </a:rPr>
              <a:t> </a:t>
            </a:r>
            <a:r>
              <a:rPr lang="en-US" altLang="zh-CN" kern="0">
                <a:ea typeface="+mn-lt"/>
                <a:cs typeface="+mn-lt"/>
              </a:rPr>
              <a:t>primary</a:t>
            </a:r>
            <a:r>
              <a:rPr lang="zh-CN" altLang="en-US" kern="0">
                <a:ea typeface="+mn-lt"/>
                <a:cs typeface="+mn-lt"/>
              </a:rPr>
              <a:t> </a:t>
            </a:r>
            <a:r>
              <a:rPr lang="en-US" altLang="zh-CN" kern="0" err="1">
                <a:ea typeface="+mn-lt"/>
                <a:cs typeface="+mn-lt"/>
              </a:rPr>
              <a:t>su</a:t>
            </a:r>
            <a:r>
              <a:rPr lang="zh-CN" kern="0">
                <a:ea typeface="+mn-lt"/>
                <a:cs typeface="+mn-lt"/>
              </a:rPr>
              <a:t>s</a:t>
            </a:r>
            <a:r>
              <a:rPr lang="en-US" altLang="zh-CN" kern="0">
                <a:ea typeface="+mn-lt"/>
                <a:cs typeface="+mn-lt"/>
              </a:rPr>
              <a:t>p</a:t>
            </a:r>
            <a:r>
              <a:rPr lang="zh-CN" kern="0">
                <a:ea typeface="+mn-lt"/>
                <a:cs typeface="+mn-lt"/>
              </a:rPr>
              <a:t>e</a:t>
            </a:r>
            <a:r>
              <a:rPr lang="en-US" altLang="zh-CN" kern="0" err="1">
                <a:ea typeface="+mn-lt"/>
                <a:cs typeface="+mn-lt"/>
              </a:rPr>
              <a:t>ct</a:t>
            </a:r>
            <a:r>
              <a:rPr lang="zh-CN" kern="0">
                <a:ea typeface="+mn-lt"/>
                <a:cs typeface="+mn-lt"/>
              </a:rPr>
              <a:t> e</a:t>
            </a:r>
            <a:r>
              <a:rPr lang="en-US" altLang="zh-CN" kern="0" err="1">
                <a:ea typeface="+mn-lt"/>
                <a:cs typeface="+mn-lt"/>
              </a:rPr>
              <a:t>xposure</a:t>
            </a:r>
            <a:r>
              <a:rPr lang="zh-CN" altLang="en-US" kern="0">
                <a:ea typeface="+mn-lt"/>
                <a:cs typeface="+mn-lt"/>
              </a:rPr>
              <a:t> </a:t>
            </a:r>
            <a:r>
              <a:rPr lang="en-US" altLang="zh-CN" kern="0">
                <a:ea typeface="+mn-lt"/>
                <a:cs typeface="+mn-lt"/>
              </a:rPr>
              <a:t>to</a:t>
            </a:r>
            <a:r>
              <a:rPr lang="zh-CN" altLang="en-US" kern="0">
                <a:ea typeface="+mn-lt"/>
                <a:cs typeface="+mn-lt"/>
              </a:rPr>
              <a:t> </a:t>
            </a:r>
            <a:r>
              <a:rPr lang="en-US" altLang="zh-CN" kern="0">
                <a:ea typeface="+mn-lt"/>
                <a:cs typeface="+mn-lt"/>
              </a:rPr>
              <a:t>15</a:t>
            </a:r>
            <a:r>
              <a:rPr lang="zh-CN" kern="0">
                <a:ea typeface="+mn-lt"/>
                <a:cs typeface="+mn-lt"/>
              </a:rPr>
              <a:t> </a:t>
            </a:r>
            <a:r>
              <a:rPr lang="en-US" altLang="zh-CN" kern="0">
                <a:ea typeface="+mn-lt"/>
                <a:cs typeface="+mn-lt"/>
              </a:rPr>
              <a:t>T2DM</a:t>
            </a:r>
            <a:r>
              <a:rPr lang="zh-CN" altLang="en-US" kern="0">
                <a:ea typeface="+mn-lt"/>
                <a:cs typeface="+mn-lt"/>
              </a:rPr>
              <a:t> </a:t>
            </a:r>
            <a:r>
              <a:rPr lang="en-US" altLang="zh-CN" kern="0">
                <a:ea typeface="+mn-lt"/>
                <a:cs typeface="+mn-lt"/>
              </a:rPr>
              <a:t>d</a:t>
            </a:r>
            <a:r>
              <a:rPr lang="zh-CN" kern="0">
                <a:ea typeface="+mn-lt"/>
                <a:cs typeface="+mn-lt"/>
              </a:rPr>
              <a:t>r</a:t>
            </a:r>
            <a:r>
              <a:rPr lang="en-US" altLang="zh-CN" kern="0" err="1">
                <a:ea typeface="+mn-lt"/>
                <a:cs typeface="+mn-lt"/>
              </a:rPr>
              <a:t>ugs</a:t>
            </a:r>
            <a:endParaRPr lang="en-US"/>
          </a:p>
          <a:p>
            <a:r>
              <a:rPr lang="en-US" altLang="zh-CN" b="1" kern="0">
                <a:ea typeface="+mn-lt"/>
                <a:cs typeface="+mn-lt"/>
              </a:rPr>
              <a:t>Exposure:</a:t>
            </a:r>
            <a:r>
              <a:rPr lang="zh-CN" altLang="en-US" b="1" kern="0">
                <a:ea typeface="+mn-lt"/>
                <a:cs typeface="+mn-lt"/>
              </a:rPr>
              <a:t> </a:t>
            </a:r>
            <a:r>
              <a:rPr lang="en-US" altLang="zh-CN" kern="0">
                <a:ea typeface="+mn-lt"/>
                <a:cs typeface="+mn-lt"/>
              </a:rPr>
              <a:t>Drug–event</a:t>
            </a:r>
            <a:r>
              <a:rPr lang="zh-CN" altLang="en-US" kern="0">
                <a:ea typeface="+mn-lt"/>
                <a:cs typeface="+mn-lt"/>
              </a:rPr>
              <a:t> </a:t>
            </a:r>
            <a:r>
              <a:rPr lang="en-US" altLang="zh-CN" kern="0">
                <a:ea typeface="+mn-lt"/>
                <a:cs typeface="+mn-lt"/>
              </a:rPr>
              <a:t>records</a:t>
            </a:r>
            <a:r>
              <a:rPr lang="zh-CN" altLang="en-US" kern="0">
                <a:ea typeface="+mn-lt"/>
                <a:cs typeface="+mn-lt"/>
              </a:rPr>
              <a:t> </a:t>
            </a:r>
            <a:r>
              <a:rPr lang="en-US" altLang="zh-CN" kern="0">
                <a:ea typeface="+mn-lt"/>
                <a:cs typeface="+mn-lt"/>
              </a:rPr>
              <a:t>grouped</a:t>
            </a:r>
            <a:r>
              <a:rPr lang="zh-CN" altLang="en-US" kern="0">
                <a:ea typeface="+mn-lt"/>
                <a:cs typeface="+mn-lt"/>
              </a:rPr>
              <a:t> </a:t>
            </a:r>
            <a:r>
              <a:rPr lang="en-US" altLang="zh-CN" kern="0">
                <a:ea typeface="+mn-lt"/>
                <a:cs typeface="+mn-lt"/>
              </a:rPr>
              <a:t>by</a:t>
            </a:r>
            <a:r>
              <a:rPr lang="zh-CN" altLang="en-US" kern="0">
                <a:ea typeface="+mn-lt"/>
                <a:cs typeface="+mn-lt"/>
              </a:rPr>
              <a:t> </a:t>
            </a:r>
            <a:r>
              <a:rPr lang="en-US" altLang="zh-CN" kern="0">
                <a:ea typeface="+mn-lt"/>
                <a:cs typeface="+mn-lt"/>
              </a:rPr>
              <a:t>ATC(</a:t>
            </a:r>
            <a:r>
              <a:rPr lang="en-US" kern="0">
                <a:ea typeface="+mn-lt"/>
                <a:cs typeface="+mn-lt"/>
              </a:rPr>
              <a:t>Anatomical Therapeutic Chemical)</a:t>
            </a:r>
            <a:r>
              <a:rPr lang="en-US" altLang="zh-CN" kern="0">
                <a:ea typeface="+mn-lt"/>
                <a:cs typeface="+mn-lt"/>
              </a:rPr>
              <a:t>-based</a:t>
            </a:r>
            <a:r>
              <a:rPr lang="zh-CN" altLang="en-US" kern="0">
                <a:ea typeface="+mn-lt"/>
                <a:cs typeface="+mn-lt"/>
              </a:rPr>
              <a:t> </a:t>
            </a:r>
            <a:r>
              <a:rPr lang="en-US" altLang="zh-CN" kern="0">
                <a:ea typeface="+mn-lt"/>
                <a:cs typeface="+mn-lt"/>
              </a:rPr>
              <a:t>mechanistic</a:t>
            </a:r>
            <a:r>
              <a:rPr lang="zh-CN" altLang="en-US" kern="0">
                <a:ea typeface="+mn-lt"/>
                <a:cs typeface="+mn-lt"/>
              </a:rPr>
              <a:t> </a:t>
            </a:r>
            <a:r>
              <a:rPr lang="en-US" altLang="zh-CN" kern="0">
                <a:ea typeface="+mn-lt"/>
                <a:cs typeface="+mn-lt"/>
              </a:rPr>
              <a:t>class</a:t>
            </a:r>
            <a:endParaRPr lang="en-US"/>
          </a:p>
          <a:p>
            <a:r>
              <a:rPr lang="en-US" altLang="zh-CN" b="1" kern="0">
                <a:ea typeface="+mn-lt"/>
                <a:cs typeface="+mn-lt"/>
              </a:rPr>
              <a:t>Outcomes:</a:t>
            </a:r>
            <a:r>
              <a:rPr lang="zh-CN" altLang="en-US" kern="0">
                <a:ea typeface="+mn-lt"/>
                <a:cs typeface="+mn-lt"/>
              </a:rPr>
              <a:t> </a:t>
            </a:r>
            <a:r>
              <a:rPr lang="en-US" altLang="zh-CN" kern="0">
                <a:ea typeface="+mn-lt"/>
                <a:cs typeface="+mn-lt"/>
              </a:rPr>
              <a:t>Adverse</a:t>
            </a:r>
            <a:r>
              <a:rPr lang="zh-CN" altLang="en-US" kern="0">
                <a:ea typeface="+mn-lt"/>
                <a:cs typeface="+mn-lt"/>
              </a:rPr>
              <a:t> </a:t>
            </a:r>
            <a:r>
              <a:rPr lang="en-US" altLang="zh-CN" kern="0">
                <a:ea typeface="+mn-lt"/>
                <a:cs typeface="+mn-lt"/>
              </a:rPr>
              <a:t>events</a:t>
            </a:r>
            <a:r>
              <a:rPr lang="zh-CN" altLang="en-US" kern="0">
                <a:ea typeface="+mn-lt"/>
                <a:cs typeface="+mn-lt"/>
              </a:rPr>
              <a:t> </a:t>
            </a:r>
            <a:r>
              <a:rPr lang="en-US" altLang="zh-CN" kern="0">
                <a:ea typeface="+mn-lt"/>
                <a:cs typeface="+mn-lt"/>
              </a:rPr>
              <a:t>summarized</a:t>
            </a:r>
            <a:r>
              <a:rPr lang="zh-CN" altLang="en-US" kern="0">
                <a:ea typeface="+mn-lt"/>
                <a:cs typeface="+mn-lt"/>
              </a:rPr>
              <a:t> </a:t>
            </a:r>
            <a:r>
              <a:rPr lang="en-US" altLang="zh-CN" kern="0">
                <a:ea typeface="+mn-lt"/>
                <a:cs typeface="+mn-lt"/>
              </a:rPr>
              <a:t>using</a:t>
            </a:r>
            <a:r>
              <a:rPr lang="zh-CN" altLang="en-US" kern="0">
                <a:ea typeface="+mn-lt"/>
                <a:cs typeface="+mn-lt"/>
              </a:rPr>
              <a:t> </a:t>
            </a:r>
            <a:r>
              <a:rPr lang="en-US" altLang="zh-CN" kern="0">
                <a:ea typeface="+mn-lt"/>
                <a:cs typeface="+mn-lt"/>
              </a:rPr>
              <a:t>pre-defined</a:t>
            </a:r>
            <a:r>
              <a:rPr lang="zh-CN" altLang="en-US" kern="0">
                <a:ea typeface="+mn-lt"/>
                <a:cs typeface="+mn-lt"/>
              </a:rPr>
              <a:t> </a:t>
            </a:r>
            <a:r>
              <a:rPr lang="en-US" altLang="zh-CN" kern="0">
                <a:ea typeface="+mn-lt"/>
                <a:cs typeface="+mn-lt"/>
              </a:rPr>
              <a:t>SOC</a:t>
            </a:r>
            <a:r>
              <a:rPr lang="zh-CN" altLang="en-US" kern="0">
                <a:ea typeface="+mn-lt"/>
                <a:cs typeface="+mn-lt"/>
              </a:rPr>
              <a:t> </a:t>
            </a:r>
            <a:r>
              <a:rPr lang="en-US" altLang="zh-CN" kern="0">
                <a:ea typeface="+mn-lt"/>
                <a:cs typeface="+mn-lt"/>
              </a:rPr>
              <a:t>categories</a:t>
            </a:r>
            <a:r>
              <a:rPr lang="zh-CN" altLang="en-US" kern="0">
                <a:ea typeface="+mn-lt"/>
                <a:cs typeface="+mn-lt"/>
              </a:rPr>
              <a:t> </a:t>
            </a:r>
            <a:r>
              <a:rPr lang="en-US" altLang="zh-CN" kern="0">
                <a:ea typeface="+mn-lt"/>
                <a:cs typeface="+mn-lt"/>
              </a:rPr>
              <a:t>derived</a:t>
            </a:r>
            <a:r>
              <a:rPr lang="zh-CN" altLang="en-US" kern="0">
                <a:ea typeface="+mn-lt"/>
                <a:cs typeface="+mn-lt"/>
              </a:rPr>
              <a:t> </a:t>
            </a:r>
            <a:r>
              <a:rPr lang="en-US" altLang="zh-CN" kern="0">
                <a:ea typeface="+mn-lt"/>
                <a:cs typeface="+mn-lt"/>
              </a:rPr>
              <a:t>from</a:t>
            </a:r>
            <a:r>
              <a:rPr lang="zh-CN" altLang="en-US" kern="0">
                <a:ea typeface="+mn-lt"/>
                <a:cs typeface="+mn-lt"/>
              </a:rPr>
              <a:t> </a:t>
            </a:r>
            <a:r>
              <a:rPr lang="en-US" altLang="zh-CN" kern="0">
                <a:ea typeface="+mn-lt"/>
                <a:cs typeface="+mn-lt"/>
              </a:rPr>
              <a:t>MedDRA</a:t>
            </a:r>
            <a:r>
              <a:rPr lang="zh-CN" altLang="en-US" kern="0">
                <a:ea typeface="+mn-lt"/>
                <a:cs typeface="+mn-lt"/>
              </a:rPr>
              <a:t> </a:t>
            </a:r>
            <a:r>
              <a:rPr lang="en-US" altLang="zh-CN" kern="0">
                <a:ea typeface="+mn-lt"/>
                <a:cs typeface="+mn-lt"/>
              </a:rPr>
              <a:t>PT</a:t>
            </a:r>
            <a:r>
              <a:rPr lang="zh-CN" kern="0">
                <a:ea typeface="+mn-lt"/>
                <a:cs typeface="+mn-lt"/>
              </a:rPr>
              <a:t>s</a:t>
            </a:r>
            <a:endParaRPr lang="zh-CN">
              <a:ea typeface="+mn-lt"/>
              <a:cs typeface="+mn-lt"/>
            </a:endParaRPr>
          </a:p>
          <a:p>
            <a:r>
              <a:rPr lang="en-US" altLang="zh-CN" b="1" kern="0">
                <a:ea typeface="+mn-lt"/>
                <a:cs typeface="+mn-lt"/>
              </a:rPr>
              <a:t>Analysis:</a:t>
            </a:r>
            <a:r>
              <a:rPr lang="zh-CN" altLang="en-US" b="1" kern="0">
                <a:ea typeface="+mn-lt"/>
                <a:cs typeface="+mn-lt"/>
              </a:rPr>
              <a:t> </a:t>
            </a:r>
            <a:r>
              <a:rPr lang="en-US" altLang="zh-CN" kern="0">
                <a:ea typeface="+mn-lt"/>
                <a:cs typeface="+mn-lt"/>
              </a:rPr>
              <a:t>Descriptive</a:t>
            </a:r>
            <a:r>
              <a:rPr lang="zh-CN" altLang="en-US" kern="0">
                <a:ea typeface="+mn-lt"/>
                <a:cs typeface="+mn-lt"/>
              </a:rPr>
              <a:t> </a:t>
            </a:r>
            <a:r>
              <a:rPr lang="en-US" altLang="zh-CN" kern="0">
                <a:ea typeface="+mn-lt"/>
                <a:cs typeface="+mn-lt"/>
              </a:rPr>
              <a:t>summaries,</a:t>
            </a:r>
            <a:r>
              <a:rPr lang="zh-CN" altLang="en-US" kern="0">
                <a:ea typeface="+mn-lt"/>
                <a:cs typeface="+mn-lt"/>
              </a:rPr>
              <a:t> </a:t>
            </a:r>
            <a:r>
              <a:rPr lang="en-US" altLang="zh-CN" kern="0">
                <a:ea typeface="+mn-lt"/>
                <a:cs typeface="+mn-lt"/>
              </a:rPr>
              <a:t>PRR/ROR</a:t>
            </a:r>
            <a:r>
              <a:rPr lang="zh-CN" altLang="en-US" kern="0">
                <a:ea typeface="+mn-lt"/>
                <a:cs typeface="+mn-lt"/>
              </a:rPr>
              <a:t> </a:t>
            </a:r>
            <a:r>
              <a:rPr lang="en-US" altLang="zh-CN" kern="0">
                <a:ea typeface="+mn-lt"/>
                <a:cs typeface="+mn-lt"/>
              </a:rPr>
              <a:t>disproportionality,</a:t>
            </a:r>
            <a:r>
              <a:rPr lang="zh-CN" altLang="en-US" kern="0">
                <a:ea typeface="+mn-lt"/>
                <a:cs typeface="+mn-lt"/>
              </a:rPr>
              <a:t> </a:t>
            </a:r>
            <a:r>
              <a:rPr lang="en-US" altLang="zh-CN" kern="0">
                <a:ea typeface="+mn-lt"/>
                <a:cs typeface="+mn-lt"/>
              </a:rPr>
              <a:t>and</a:t>
            </a:r>
            <a:r>
              <a:rPr lang="zh-CN" altLang="en-US" kern="0">
                <a:ea typeface="+mn-lt"/>
                <a:cs typeface="+mn-lt"/>
              </a:rPr>
              <a:t> </a:t>
            </a:r>
            <a:r>
              <a:rPr lang="en-US" altLang="zh-CN" kern="0">
                <a:ea typeface="+mn-lt"/>
                <a:cs typeface="+mn-lt"/>
              </a:rPr>
              <a:t>temporal</a:t>
            </a:r>
            <a:r>
              <a:rPr lang="zh-CN" altLang="en-US" kern="0">
                <a:ea typeface="+mn-lt"/>
                <a:cs typeface="+mn-lt"/>
              </a:rPr>
              <a:t> </a:t>
            </a:r>
            <a:r>
              <a:rPr lang="en-US" altLang="zh-CN" kern="0">
                <a:ea typeface="+mn-lt"/>
                <a:cs typeface="+mn-lt"/>
              </a:rPr>
              <a:t>trend</a:t>
            </a:r>
            <a:r>
              <a:rPr lang="zh-CN" altLang="en-US" kern="0">
                <a:ea typeface="+mn-lt"/>
                <a:cs typeface="+mn-lt"/>
              </a:rPr>
              <a:t> </a:t>
            </a:r>
            <a:r>
              <a:rPr lang="en-US" altLang="zh-CN" kern="0">
                <a:ea typeface="+mn-lt"/>
                <a:cs typeface="+mn-lt"/>
              </a:rPr>
              <a:t>analysis</a:t>
            </a:r>
            <a:endParaRPr lang="zh-CN"/>
          </a:p>
          <a:p>
            <a:pPr>
              <a:spcBef>
                <a:spcPts val="5"/>
              </a:spcBef>
              <a:spcAft>
                <a:spcPts val="5"/>
              </a:spcAft>
            </a:pPr>
            <a:endParaRPr lang="zh-CN" kern="0">
              <a:ea typeface="ヒラギノ角ゴ Pro W3"/>
              <a:cs typeface="Arial"/>
            </a:endParaRPr>
          </a:p>
          <a:p>
            <a:pPr marL="0" indent="0">
              <a:spcBef>
                <a:spcPts val="5"/>
              </a:spcBef>
              <a:spcAft>
                <a:spcPts val="5"/>
              </a:spcAft>
              <a:buNone/>
            </a:pPr>
            <a:endParaRPr lang="en-US" altLang="zh-CN" kern="0">
              <a:ea typeface="ヒラギノ角ゴ Pro W3"/>
              <a:cs typeface="Arial"/>
            </a:endParaRPr>
          </a:p>
          <a:p>
            <a:pPr marL="0" indent="0">
              <a:buNone/>
            </a:pPr>
            <a:endParaRPr lang="zh-CN" altLang="en-US" kern="0">
              <a:ea typeface="ヒラギノ角ゴ Pro W3"/>
              <a:cs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0C2B94-A46B-8C53-E706-D0B7EB918881}"/>
            </a:ext>
          </a:extLst>
        </p:cNvPr>
        <p:cNvGrpSpPr/>
        <p:nvPr/>
      </p:nvGrpSpPr>
      <p:grpSpPr>
        <a:xfrm>
          <a:off x="0" y="0"/>
          <a:ext cx="0" cy="0"/>
          <a:chOff x="0" y="0"/>
          <a:chExt cx="0" cy="0"/>
        </a:xfrm>
      </p:grpSpPr>
      <p:sp>
        <p:nvSpPr>
          <p:cNvPr id="9218" name="3 Marcador de número de diapositiva">
            <a:extLst>
              <a:ext uri="{FF2B5EF4-FFF2-40B4-BE49-F238E27FC236}">
                <a16:creationId xmlns:a16="http://schemas.microsoft.com/office/drawing/2014/main" id="{BB7C6129-5E8D-F1B6-3133-C1ACA905C472}"/>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DBB0DDD9-BB5F-417D-9A5C-9D245B972AFA}" type="slidenum">
              <a:rPr lang="en-US" altLang="en-US" sz="1800" smtClean="0">
                <a:latin typeface="Myriad Pro SemiCond" pitchFamily="34" charset="0"/>
              </a:rPr>
              <a:pPr/>
              <a:t>6</a:t>
            </a:fld>
            <a:endParaRPr lang="en-US" altLang="en-US" sz="1800">
              <a:latin typeface="Myriad Pro SemiCond" pitchFamily="34" charset="0"/>
            </a:endParaRPr>
          </a:p>
        </p:txBody>
      </p:sp>
      <p:sp>
        <p:nvSpPr>
          <p:cNvPr id="9219" name="Rectangle 4">
            <a:extLst>
              <a:ext uri="{FF2B5EF4-FFF2-40B4-BE49-F238E27FC236}">
                <a16:creationId xmlns:a16="http://schemas.microsoft.com/office/drawing/2014/main" id="{4BB3E9F3-12BD-D015-4E61-A3CFB5CDB662}"/>
              </a:ext>
            </a:extLst>
          </p:cNvPr>
          <p:cNvSpPr>
            <a:spLocks noGrp="1" noChangeArrowheads="1"/>
          </p:cNvSpPr>
          <p:nvPr>
            <p:ph type="title"/>
          </p:nvPr>
        </p:nvSpPr>
        <p:spPr>
          <a:xfrm>
            <a:off x="404813" y="173769"/>
            <a:ext cx="8391525" cy="439737"/>
          </a:xfrm>
        </p:spPr>
        <p:txBody>
          <a:bodyPr/>
          <a:lstStyle/>
          <a:p>
            <a:r>
              <a:rPr lang="zh-CN" altLang="en-US" sz="3000">
                <a:ea typeface="+mj-lt"/>
                <a:cs typeface="+mj-lt"/>
              </a:rPr>
              <a:t>Our Data：</a:t>
            </a:r>
          </a:p>
        </p:txBody>
      </p:sp>
      <p:sp>
        <p:nvSpPr>
          <p:cNvPr id="3" name="内容占位符 2">
            <a:extLst>
              <a:ext uri="{FF2B5EF4-FFF2-40B4-BE49-F238E27FC236}">
                <a16:creationId xmlns:a16="http://schemas.microsoft.com/office/drawing/2014/main" id="{C4526264-92E6-994A-47E9-DC74284F40E4}"/>
              </a:ext>
            </a:extLst>
          </p:cNvPr>
          <p:cNvSpPr txBox="1">
            <a:spLocks/>
          </p:cNvSpPr>
          <p:nvPr/>
        </p:nvSpPr>
        <p:spPr bwMode="auto">
          <a:xfrm>
            <a:off x="416607" y="828526"/>
            <a:ext cx="8386158" cy="6264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9" tIns="45715" rIns="91429" bIns="45715" numCol="1" anchor="t" anchorCtr="0" compatLnSpc="1">
            <a:prstTxWarp prst="textNoShape">
              <a:avLst/>
            </a:prstTxWarp>
          </a:bodyPr>
          <a:lstStyle>
            <a:lvl1pPr marL="349250" indent="-349250" algn="l" rtl="0" eaLnBrk="0" fontAlgn="base" hangingPunct="0">
              <a:spcBef>
                <a:spcPct val="5000"/>
              </a:spcBef>
              <a:spcAft>
                <a:spcPct val="5000"/>
              </a:spcAft>
              <a:buClr>
                <a:schemeClr val="tx1"/>
              </a:buClr>
              <a:buSzPct val="75000"/>
              <a:buFont typeface="Wingdings" panose="05000000000000000000" pitchFamily="2" charset="2"/>
              <a:buChar char="n"/>
              <a:defRPr sz="2400">
                <a:solidFill>
                  <a:schemeClr val="tx1"/>
                </a:solidFill>
                <a:latin typeface="+mn-lt"/>
                <a:ea typeface="ヒラギノ角ゴ Pro W3" charset="0"/>
                <a:cs typeface="ヒラギノ角ゴ Pro W3" charset="0"/>
              </a:defRPr>
            </a:lvl1pPr>
            <a:lvl2pPr marL="857250" indent="-39370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2pPr>
            <a:lvl3pPr marL="1428750" indent="-349250" algn="l" rtl="0" eaLnBrk="0" fontAlgn="base" hangingPunct="0">
              <a:spcBef>
                <a:spcPct val="5000"/>
              </a:spcBef>
              <a:spcAft>
                <a:spcPct val="5000"/>
              </a:spcAft>
              <a:buClr>
                <a:schemeClr val="tx1"/>
              </a:buClr>
              <a:buSzPct val="75000"/>
              <a:buFont typeface="Wingdings 3" panose="05040102010807070707" pitchFamily="18" charset="2"/>
              <a:buChar char="u"/>
              <a:defRPr sz="2400">
                <a:solidFill>
                  <a:schemeClr val="tx1"/>
                </a:solidFill>
                <a:latin typeface="+mn-lt"/>
                <a:ea typeface="ヒラギノ角ゴ Pro W3" pitchFamily="-1" charset="-128"/>
                <a:cs typeface="ヒラギノ角ゴ Pro W3" charset="0"/>
              </a:defRPr>
            </a:lvl3pPr>
            <a:lvl4pPr marL="2063750" indent="-34925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4pPr>
            <a:lvl5pPr marL="2571750" indent="-285750" algn="l" rtl="0" eaLnBrk="0" fontAlgn="base" hangingPunct="0">
              <a:spcBef>
                <a:spcPct val="5000"/>
              </a:spcBef>
              <a:spcAft>
                <a:spcPct val="5000"/>
              </a:spcAft>
              <a:buClr>
                <a:schemeClr val="tx1"/>
              </a:buClr>
              <a:buSzPct val="75000"/>
              <a:buFont typeface="Wingdings" panose="05000000000000000000" pitchFamily="2" charset="2"/>
              <a:buChar char="l"/>
              <a:defRPr sz="2400">
                <a:solidFill>
                  <a:schemeClr val="tx1"/>
                </a:solidFill>
                <a:latin typeface="+mn-lt"/>
                <a:ea typeface="ヒラギノ角ゴ Pro W3" pitchFamily="-1" charset="-128"/>
                <a:cs typeface="ヒラギノ角ゴ Pro W3" charset="0"/>
              </a:defRPr>
            </a:lvl5pPr>
            <a:lvl6pPr marL="30289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6pPr>
            <a:lvl7pPr marL="34861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7pPr>
            <a:lvl8pPr marL="39433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8pPr>
            <a:lvl9pPr marL="44005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9pPr>
          </a:lstStyle>
          <a:p>
            <a:r>
              <a:rPr lang="en-US" sz="2000" b="1">
                <a:ea typeface="+mn-lt"/>
                <a:cs typeface="+mn-lt"/>
              </a:rPr>
              <a:t> Data Source</a:t>
            </a:r>
            <a:endParaRPr lang="zh-CN" altLang="en-US">
              <a:ea typeface="+mn-lt"/>
              <a:cs typeface="+mn-lt"/>
            </a:endParaRPr>
          </a:p>
          <a:p>
            <a:pPr lvl="1">
              <a:buFont typeface="Arial" panose="05000000000000000000" pitchFamily="2" charset="2"/>
              <a:buChar char="•"/>
            </a:pPr>
            <a:r>
              <a:rPr lang="en-US" sz="2000">
                <a:ea typeface="+mn-lt"/>
                <a:cs typeface="+mn-lt"/>
              </a:rPr>
              <a:t>FAERS quarterly ASCII datasets (2019–2021).</a:t>
            </a:r>
            <a:endParaRPr lang="zh-CN" altLang="en-US"/>
          </a:p>
          <a:p>
            <a:pPr lvl="1">
              <a:buFont typeface="Arial" panose="05000000000000000000" pitchFamily="2" charset="2"/>
              <a:buChar char="•"/>
            </a:pPr>
            <a:r>
              <a:rPr lang="en-US" sz="2000">
                <a:ea typeface="+mn-lt"/>
                <a:cs typeface="+mn-lt"/>
              </a:rPr>
              <a:t>Programmatically downloaded and unzipped quarterly FAERS ASCII datasets (2019–2021), organized by year and quarter.</a:t>
            </a:r>
          </a:p>
          <a:p>
            <a:r>
              <a:rPr lang="en-US" sz="2000" b="1">
                <a:ea typeface="+mn-lt"/>
                <a:cs typeface="+mn-lt"/>
              </a:rPr>
              <a:t>Data Standardization and Deduplication</a:t>
            </a:r>
            <a:endParaRPr lang="en-US" sz="2000">
              <a:cs typeface="Arial"/>
            </a:endParaRPr>
          </a:p>
          <a:p>
            <a:pPr lvl="1">
              <a:buFont typeface="Arial" panose="05000000000000000000" pitchFamily="2" charset="2"/>
              <a:buChar char="•"/>
            </a:pPr>
            <a:r>
              <a:rPr lang="en-US" sz="2000">
                <a:ea typeface="+mn-lt"/>
                <a:cs typeface="+mn-lt"/>
              </a:rPr>
              <a:t>Standardized column names across all FAERS tables.</a:t>
            </a:r>
          </a:p>
          <a:p>
            <a:pPr lvl="1">
              <a:buFont typeface="Arial" panose="05000000000000000000" pitchFamily="2" charset="2"/>
              <a:buChar char="•"/>
            </a:pPr>
            <a:r>
              <a:rPr lang="en-US" sz="2000">
                <a:ea typeface="+mn-lt"/>
                <a:cs typeface="+mn-lt"/>
              </a:rPr>
              <a:t>Cleaned field contents (trim strings, normalize case, parse dates, bound numeric values).</a:t>
            </a:r>
          </a:p>
          <a:p>
            <a:pPr lvl="1">
              <a:buFont typeface="Arial" panose="05000000000000000000" pitchFamily="2" charset="2"/>
              <a:buChar char="•"/>
            </a:pPr>
            <a:r>
              <a:rPr lang="en-US" sz="2000">
                <a:ea typeface="+mn-lt"/>
                <a:cs typeface="+mn-lt"/>
              </a:rPr>
              <a:t>Deduplicated reports by keeping the latest case version per CASEID.</a:t>
            </a:r>
          </a:p>
          <a:p>
            <a:pPr lvl="1">
              <a:buFont typeface="Arial" panose="05000000000000000000" pitchFamily="2" charset="2"/>
              <a:buChar char="•"/>
            </a:pPr>
            <a:r>
              <a:rPr lang="en-US" sz="2000">
                <a:ea typeface="+mn-lt"/>
                <a:cs typeface="+mn-lt"/>
              </a:rPr>
              <a:t>Imported cleaned FAERS tables into a relational SQLite database.</a:t>
            </a:r>
            <a:endParaRPr lang="en-US" sz="2000">
              <a:cs typeface="Arial"/>
            </a:endParaRPr>
          </a:p>
          <a:p>
            <a:r>
              <a:rPr lang="en-US" sz="2000" b="1">
                <a:ea typeface="+mn-lt"/>
                <a:cs typeface="+mn-lt"/>
              </a:rPr>
              <a:t>Database Integration and Validation</a:t>
            </a:r>
            <a:endParaRPr lang="en-US" sz="2000">
              <a:cs typeface="+mn-lt"/>
            </a:endParaRPr>
          </a:p>
          <a:p>
            <a:pPr lvl="1">
              <a:buFont typeface="Arial" panose="05000000000000000000" pitchFamily="2" charset="2"/>
              <a:buChar char="•"/>
            </a:pPr>
            <a:r>
              <a:rPr lang="en-US" sz="2000">
                <a:ea typeface="+mn-lt"/>
                <a:cs typeface="+mn-lt"/>
              </a:rPr>
              <a:t>Imported cleaned FAERS tables into a relational SQLite database.</a:t>
            </a:r>
            <a:endParaRPr lang="en-US" sz="2000">
              <a:ea typeface="ヒラギノ角ゴ Pro W3" charset="0"/>
              <a:cs typeface="Arial"/>
            </a:endParaRPr>
          </a:p>
          <a:p>
            <a:pPr lvl="1">
              <a:buFont typeface="Arial" panose="05000000000000000000" pitchFamily="2" charset="2"/>
              <a:buChar char="•"/>
            </a:pPr>
            <a:r>
              <a:rPr lang="en-US" sz="2000">
                <a:ea typeface="ヒラギノ角ゴ Pro W3"/>
                <a:cs typeface="Arial"/>
              </a:rPr>
              <a:t>Performed in-database cleaning to remove implausible dates and values (e.g., age &lt; 0 or &gt; 120; </a:t>
            </a:r>
            <a:r>
              <a:rPr lang="en-US" sz="2000" err="1">
                <a:ea typeface="ヒラギノ角ゴ Pro W3"/>
                <a:cs typeface="Arial"/>
              </a:rPr>
              <a:t>event_date</a:t>
            </a:r>
            <a:r>
              <a:rPr lang="en-US" sz="2000">
                <a:ea typeface="ヒラギノ角ゴ Pro W3"/>
                <a:cs typeface="Arial"/>
              </a:rPr>
              <a:t> &gt; </a:t>
            </a:r>
            <a:r>
              <a:rPr lang="en-US" sz="2000" err="1">
                <a:ea typeface="ヒラギノ角ゴ Pro W3"/>
                <a:cs typeface="Arial"/>
              </a:rPr>
              <a:t>death_date</a:t>
            </a:r>
            <a:r>
              <a:rPr lang="en-US" sz="2000">
                <a:ea typeface="ヒラギノ角ゴ Pro W3"/>
                <a:cs typeface="Arial"/>
              </a:rPr>
              <a:t>).</a:t>
            </a:r>
          </a:p>
          <a:p>
            <a:endParaRPr lang="en-US" sz="2000" b="1">
              <a:cs typeface="Arial"/>
            </a:endParaRPr>
          </a:p>
          <a:p>
            <a:pPr lvl="1">
              <a:buFont typeface="Arial" panose="05000000000000000000" pitchFamily="2" charset="2"/>
              <a:buChar char="•"/>
            </a:pPr>
            <a:endParaRPr lang="en-US" sz="2000">
              <a:ea typeface="ヒラギノ角ゴ Pro W3" charset="0"/>
              <a:cs typeface="Arial"/>
            </a:endParaRPr>
          </a:p>
          <a:p>
            <a:pPr lvl="1">
              <a:buFont typeface="Arial" panose="05000000000000000000" pitchFamily="2" charset="2"/>
              <a:buChar char="•"/>
            </a:pPr>
            <a:endParaRPr lang="en-US" sz="2000">
              <a:ea typeface="ヒラギノ角ゴ Pro W3" charset="0"/>
              <a:cs typeface="Arial"/>
            </a:endParaRPr>
          </a:p>
        </p:txBody>
      </p:sp>
    </p:spTree>
    <p:extLst>
      <p:ext uri="{BB962C8B-B14F-4D97-AF65-F5344CB8AC3E}">
        <p14:creationId xmlns:p14="http://schemas.microsoft.com/office/powerpoint/2010/main" val="1150307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6B992F-3543-9376-21A5-899AFC99E3AF}"/>
            </a:ext>
          </a:extLst>
        </p:cNvPr>
        <p:cNvGrpSpPr/>
        <p:nvPr/>
      </p:nvGrpSpPr>
      <p:grpSpPr>
        <a:xfrm>
          <a:off x="0" y="0"/>
          <a:ext cx="0" cy="0"/>
          <a:chOff x="0" y="0"/>
          <a:chExt cx="0" cy="0"/>
        </a:xfrm>
      </p:grpSpPr>
      <p:sp>
        <p:nvSpPr>
          <p:cNvPr id="9218" name="3 Marcador de número de diapositiva">
            <a:extLst>
              <a:ext uri="{FF2B5EF4-FFF2-40B4-BE49-F238E27FC236}">
                <a16:creationId xmlns:a16="http://schemas.microsoft.com/office/drawing/2014/main" id="{B173E3A7-5794-CA0F-2BEC-7C92FBD55C19}"/>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DBB0DDD9-BB5F-417D-9A5C-9D245B972AFA}" type="slidenum">
              <a:rPr lang="en-US" altLang="en-US" sz="1800" smtClean="0">
                <a:latin typeface="Myriad Pro SemiCond" pitchFamily="34" charset="0"/>
              </a:rPr>
              <a:pPr/>
              <a:t>7</a:t>
            </a:fld>
            <a:endParaRPr lang="en-US" altLang="en-US" sz="1800">
              <a:latin typeface="Myriad Pro SemiCond" pitchFamily="34" charset="0"/>
            </a:endParaRPr>
          </a:p>
        </p:txBody>
      </p:sp>
      <p:sp>
        <p:nvSpPr>
          <p:cNvPr id="9219" name="Rectangle 4">
            <a:extLst>
              <a:ext uri="{FF2B5EF4-FFF2-40B4-BE49-F238E27FC236}">
                <a16:creationId xmlns:a16="http://schemas.microsoft.com/office/drawing/2014/main" id="{93C2679F-396C-E117-1D05-13F6ADD46231}"/>
              </a:ext>
            </a:extLst>
          </p:cNvPr>
          <p:cNvSpPr>
            <a:spLocks noGrp="1" noChangeArrowheads="1"/>
          </p:cNvSpPr>
          <p:nvPr>
            <p:ph type="title"/>
          </p:nvPr>
        </p:nvSpPr>
        <p:spPr>
          <a:xfrm>
            <a:off x="404813" y="173769"/>
            <a:ext cx="8391525" cy="439737"/>
          </a:xfrm>
        </p:spPr>
        <p:txBody>
          <a:bodyPr/>
          <a:lstStyle/>
          <a:p>
            <a:r>
              <a:rPr lang="zh-CN" altLang="en-US" sz="3000">
                <a:ea typeface="+mj-lt"/>
                <a:cs typeface="+mj-lt"/>
              </a:rPr>
              <a:t>Our Data：</a:t>
            </a:r>
          </a:p>
        </p:txBody>
      </p:sp>
      <p:sp>
        <p:nvSpPr>
          <p:cNvPr id="3" name="内容占位符 2">
            <a:extLst>
              <a:ext uri="{FF2B5EF4-FFF2-40B4-BE49-F238E27FC236}">
                <a16:creationId xmlns:a16="http://schemas.microsoft.com/office/drawing/2014/main" id="{8AD1ED09-3C58-5435-DED4-1687F9D078EF}"/>
              </a:ext>
            </a:extLst>
          </p:cNvPr>
          <p:cNvSpPr txBox="1">
            <a:spLocks/>
          </p:cNvSpPr>
          <p:nvPr/>
        </p:nvSpPr>
        <p:spPr bwMode="auto">
          <a:xfrm>
            <a:off x="406072" y="900298"/>
            <a:ext cx="8407228" cy="3971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9" tIns="45715" rIns="91429" bIns="45715" numCol="1" anchor="t" anchorCtr="0" compatLnSpc="1">
            <a:prstTxWarp prst="textNoShape">
              <a:avLst/>
            </a:prstTxWarp>
          </a:bodyPr>
          <a:lstStyle>
            <a:lvl1pPr marL="349250" indent="-349250" algn="l" rtl="0" eaLnBrk="0" fontAlgn="base" hangingPunct="0">
              <a:spcBef>
                <a:spcPct val="5000"/>
              </a:spcBef>
              <a:spcAft>
                <a:spcPct val="5000"/>
              </a:spcAft>
              <a:buClr>
                <a:schemeClr val="tx1"/>
              </a:buClr>
              <a:buSzPct val="75000"/>
              <a:buFont typeface="Wingdings" panose="05000000000000000000" pitchFamily="2" charset="2"/>
              <a:buChar char="n"/>
              <a:defRPr sz="2400">
                <a:solidFill>
                  <a:schemeClr val="tx1"/>
                </a:solidFill>
                <a:latin typeface="+mn-lt"/>
                <a:ea typeface="ヒラギノ角ゴ Pro W3" charset="0"/>
                <a:cs typeface="ヒラギノ角ゴ Pro W3" charset="0"/>
              </a:defRPr>
            </a:lvl1pPr>
            <a:lvl2pPr marL="857250" indent="-39370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2pPr>
            <a:lvl3pPr marL="1428750" indent="-349250" algn="l" rtl="0" eaLnBrk="0" fontAlgn="base" hangingPunct="0">
              <a:spcBef>
                <a:spcPct val="5000"/>
              </a:spcBef>
              <a:spcAft>
                <a:spcPct val="5000"/>
              </a:spcAft>
              <a:buClr>
                <a:schemeClr val="tx1"/>
              </a:buClr>
              <a:buSzPct val="75000"/>
              <a:buFont typeface="Wingdings 3" panose="05040102010807070707" pitchFamily="18" charset="2"/>
              <a:buChar char="u"/>
              <a:defRPr sz="2400">
                <a:solidFill>
                  <a:schemeClr val="tx1"/>
                </a:solidFill>
                <a:latin typeface="+mn-lt"/>
                <a:ea typeface="ヒラギノ角ゴ Pro W3" pitchFamily="-1" charset="-128"/>
                <a:cs typeface="ヒラギノ角ゴ Pro W3" charset="0"/>
              </a:defRPr>
            </a:lvl3pPr>
            <a:lvl4pPr marL="2063750" indent="-34925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4pPr>
            <a:lvl5pPr marL="2571750" indent="-285750" algn="l" rtl="0" eaLnBrk="0" fontAlgn="base" hangingPunct="0">
              <a:spcBef>
                <a:spcPct val="5000"/>
              </a:spcBef>
              <a:spcAft>
                <a:spcPct val="5000"/>
              </a:spcAft>
              <a:buClr>
                <a:schemeClr val="tx1"/>
              </a:buClr>
              <a:buSzPct val="75000"/>
              <a:buFont typeface="Wingdings" panose="05000000000000000000" pitchFamily="2" charset="2"/>
              <a:buChar char="l"/>
              <a:defRPr sz="2400">
                <a:solidFill>
                  <a:schemeClr val="tx1"/>
                </a:solidFill>
                <a:latin typeface="+mn-lt"/>
                <a:ea typeface="ヒラギノ角ゴ Pro W3" pitchFamily="-1" charset="-128"/>
                <a:cs typeface="ヒラギノ角ゴ Pro W3" charset="0"/>
              </a:defRPr>
            </a:lvl5pPr>
            <a:lvl6pPr marL="30289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6pPr>
            <a:lvl7pPr marL="34861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7pPr>
            <a:lvl8pPr marL="39433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8pPr>
            <a:lvl9pPr marL="44005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9pPr>
          </a:lstStyle>
          <a:p>
            <a:r>
              <a:rPr lang="en-US" sz="2000" b="1">
                <a:ea typeface="+mn-lt"/>
                <a:cs typeface="+mn-lt"/>
              </a:rPr>
              <a:t> Target Drug Identification and Normalization</a:t>
            </a:r>
            <a:endParaRPr lang="en-US" sz="2000">
              <a:ea typeface="+mn-lt"/>
              <a:cs typeface="+mn-lt"/>
            </a:endParaRPr>
          </a:p>
          <a:p>
            <a:pPr lvl="1">
              <a:buFont typeface="Arial,Sans-Serif" panose="05000000000000000000" pitchFamily="2" charset="2"/>
              <a:buChar char="•"/>
            </a:pPr>
            <a:r>
              <a:rPr lang="en-US" sz="2000">
                <a:ea typeface="+mn-lt"/>
                <a:cs typeface="+mn-lt"/>
              </a:rPr>
              <a:t>Identified target T2DM drugs using keyword-based wide screening.</a:t>
            </a:r>
          </a:p>
          <a:p>
            <a:pPr lvl="1">
              <a:buFont typeface="Arial,Sans-Serif" panose="05000000000000000000" pitchFamily="2" charset="2"/>
              <a:buChar char="•"/>
            </a:pPr>
            <a:r>
              <a:rPr lang="en-US" sz="2000">
                <a:ea typeface="+mn-lt"/>
                <a:cs typeface="+mn-lt"/>
              </a:rPr>
              <a:t>Normalized drug names using the </a:t>
            </a:r>
            <a:r>
              <a:rPr lang="en-US" sz="2000" err="1">
                <a:ea typeface="+mn-lt"/>
                <a:cs typeface="+mn-lt"/>
              </a:rPr>
              <a:t>RxNorm</a:t>
            </a:r>
            <a:r>
              <a:rPr lang="en-US" sz="2000">
                <a:ea typeface="+mn-lt"/>
                <a:cs typeface="+mn-lt"/>
              </a:rPr>
              <a:t> API with local caching.</a:t>
            </a:r>
          </a:p>
          <a:p>
            <a:pPr lvl="1">
              <a:buFont typeface="Arial,Sans-Serif" panose="05000000000000000000" pitchFamily="2" charset="2"/>
              <a:buChar char="•"/>
            </a:pPr>
            <a:r>
              <a:rPr lang="en-US" sz="2000">
                <a:ea typeface="+mn-lt"/>
                <a:cs typeface="+mn-lt"/>
              </a:rPr>
              <a:t>Filtered to primary suspect (PS) reports for 15 target T2DM drugs.</a:t>
            </a:r>
            <a:endParaRPr lang="zh-CN"/>
          </a:p>
          <a:p>
            <a:r>
              <a:rPr lang="en-US" sz="2000" b="1">
                <a:ea typeface="+mn-lt"/>
                <a:cs typeface="+mn-lt"/>
              </a:rPr>
              <a:t>Adverse Event Classification</a:t>
            </a:r>
            <a:endParaRPr lang="en-US"/>
          </a:p>
          <a:p>
            <a:pPr lvl="1">
              <a:buFont typeface="Arial" panose="05000000000000000000" pitchFamily="2" charset="2"/>
              <a:buChar char="•"/>
            </a:pPr>
            <a:r>
              <a:rPr lang="en-US" altLang="zh-CN" sz="2000">
                <a:ea typeface="+mn-lt"/>
                <a:cs typeface="+mn-lt"/>
              </a:rPr>
              <a:t>Mapped MedDRA Preferred Terms (PT) to pre-defined System Organ Class (SOC) categories.</a:t>
            </a:r>
          </a:p>
          <a:p>
            <a:r>
              <a:rPr lang="en-US" altLang="zh-CN" sz="2000" b="1">
                <a:ea typeface="ヒラギノ角ゴ Pro W3"/>
                <a:cs typeface="+mn-lt"/>
              </a:rPr>
              <a:t>Cohort Construction and Analytic Integration</a:t>
            </a:r>
          </a:p>
          <a:p>
            <a:pPr lvl="1">
              <a:buFont typeface="Arial" panose="05000000000000000000" pitchFamily="2" charset="2"/>
              <a:buChar char="•"/>
            </a:pPr>
            <a:r>
              <a:rPr lang="en-US" altLang="zh-CN" sz="2000">
                <a:ea typeface="ヒラギノ角ゴ Pro W3"/>
                <a:cs typeface="+mn-lt"/>
              </a:rPr>
              <a:t>Assembled case-level cohort tables (demographics, drugs, reactions, outcomes). </a:t>
            </a:r>
          </a:p>
          <a:p>
            <a:pPr lvl="1">
              <a:buFont typeface="Arial" panose="05000000000000000000" pitchFamily="2" charset="2"/>
              <a:buChar char="•"/>
            </a:pPr>
            <a:r>
              <a:rPr lang="en-US" altLang="zh-CN" sz="2000">
                <a:ea typeface="ヒラギノ角ゴ Pro W3"/>
                <a:cs typeface="+mn-lt"/>
              </a:rPr>
              <a:t>Added ATC codes and mechanistic class labels to each drug exposure. </a:t>
            </a:r>
            <a:endParaRPr lang="en-US">
              <a:cs typeface="+mn-lt"/>
            </a:endParaRPr>
          </a:p>
          <a:p>
            <a:pPr lvl="1">
              <a:buFont typeface="Arial" panose="05000000000000000000" pitchFamily="2" charset="2"/>
              <a:buChar char="•"/>
            </a:pPr>
            <a:r>
              <a:rPr lang="en-US" altLang="zh-CN" sz="2000">
                <a:ea typeface="ヒラギノ角ゴ Pro W3"/>
                <a:cs typeface="+mn-lt"/>
              </a:rPr>
              <a:t>Integrated all components into a final analytic table for downstream analysis.</a:t>
            </a:r>
            <a:endParaRPr lang="en-US"/>
          </a:p>
          <a:p>
            <a:pPr lvl="1">
              <a:buFont typeface="Arial" panose="05000000000000000000" pitchFamily="2" charset="2"/>
              <a:buChar char="•"/>
            </a:pPr>
            <a:endParaRPr lang="en-US" altLang="zh-CN" sz="2000">
              <a:ea typeface="ヒラギノ角ゴ Pro W3"/>
              <a:cs typeface="+mn-lt"/>
            </a:endParaRPr>
          </a:p>
          <a:p>
            <a:pPr lvl="1">
              <a:buFont typeface="Arial" panose="05000000000000000000" pitchFamily="2" charset="2"/>
              <a:buChar char="•"/>
            </a:pPr>
            <a:endParaRPr lang="en-US" altLang="zh-CN" b="1">
              <a:ea typeface="ヒラギノ角ゴ Pro W3"/>
              <a:cs typeface="+mn-lt"/>
            </a:endParaRPr>
          </a:p>
        </p:txBody>
      </p:sp>
    </p:spTree>
    <p:extLst>
      <p:ext uri="{BB962C8B-B14F-4D97-AF65-F5344CB8AC3E}">
        <p14:creationId xmlns:p14="http://schemas.microsoft.com/office/powerpoint/2010/main" val="1891499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89D61A-C446-7499-6F58-61081A316705}"/>
            </a:ext>
          </a:extLst>
        </p:cNvPr>
        <p:cNvGrpSpPr/>
        <p:nvPr/>
      </p:nvGrpSpPr>
      <p:grpSpPr>
        <a:xfrm>
          <a:off x="0" y="0"/>
          <a:ext cx="0" cy="0"/>
          <a:chOff x="0" y="0"/>
          <a:chExt cx="0" cy="0"/>
        </a:xfrm>
      </p:grpSpPr>
      <p:sp>
        <p:nvSpPr>
          <p:cNvPr id="9218" name="3 Marcador de número de diapositiva">
            <a:extLst>
              <a:ext uri="{FF2B5EF4-FFF2-40B4-BE49-F238E27FC236}">
                <a16:creationId xmlns:a16="http://schemas.microsoft.com/office/drawing/2014/main" id="{1477CFE4-F94D-C7A2-6241-334531830911}"/>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DBB0DDD9-BB5F-417D-9A5C-9D245B972AFA}" type="slidenum">
              <a:rPr lang="en-US" altLang="en-US" sz="1800" smtClean="0">
                <a:latin typeface="Myriad Pro SemiCond" pitchFamily="34" charset="0"/>
              </a:rPr>
              <a:pPr/>
              <a:t>8</a:t>
            </a:fld>
            <a:endParaRPr lang="en-US" altLang="en-US" sz="1800">
              <a:latin typeface="Myriad Pro SemiCond" pitchFamily="34" charset="0"/>
            </a:endParaRPr>
          </a:p>
        </p:txBody>
      </p:sp>
      <p:sp>
        <p:nvSpPr>
          <p:cNvPr id="9219" name="Rectangle 4">
            <a:extLst>
              <a:ext uri="{FF2B5EF4-FFF2-40B4-BE49-F238E27FC236}">
                <a16:creationId xmlns:a16="http://schemas.microsoft.com/office/drawing/2014/main" id="{DD81C964-A2C5-E444-5693-55EA0C4F65B3}"/>
              </a:ext>
            </a:extLst>
          </p:cNvPr>
          <p:cNvSpPr>
            <a:spLocks noGrp="1" noChangeArrowheads="1"/>
          </p:cNvSpPr>
          <p:nvPr>
            <p:ph type="title"/>
          </p:nvPr>
        </p:nvSpPr>
        <p:spPr>
          <a:xfrm>
            <a:off x="404813" y="173769"/>
            <a:ext cx="8391525" cy="439737"/>
          </a:xfrm>
        </p:spPr>
        <p:txBody>
          <a:bodyPr/>
          <a:lstStyle/>
          <a:p>
            <a:r>
              <a:rPr lang="en-US" sz="3000">
                <a:ea typeface="+mj-lt"/>
                <a:cs typeface="+mj-lt"/>
              </a:rPr>
              <a:t>Paradigm Integration</a:t>
            </a:r>
            <a:r>
              <a:rPr lang="zh-CN" altLang="en-US">
                <a:ea typeface="+mj-lt"/>
                <a:cs typeface="+mj-lt"/>
              </a:rPr>
              <a:t>：</a:t>
            </a:r>
            <a:endParaRPr lang="zh-CN"/>
          </a:p>
        </p:txBody>
      </p:sp>
      <p:sp>
        <p:nvSpPr>
          <p:cNvPr id="3" name="内容占位符 2">
            <a:extLst>
              <a:ext uri="{FF2B5EF4-FFF2-40B4-BE49-F238E27FC236}">
                <a16:creationId xmlns:a16="http://schemas.microsoft.com/office/drawing/2014/main" id="{5FD442BF-F1C3-2C3E-BDF2-18F4B5B22CCF}"/>
              </a:ext>
            </a:extLst>
          </p:cNvPr>
          <p:cNvSpPr txBox="1">
            <a:spLocks/>
          </p:cNvSpPr>
          <p:nvPr/>
        </p:nvSpPr>
        <p:spPr bwMode="auto">
          <a:xfrm>
            <a:off x="301852" y="921976"/>
            <a:ext cx="8416868" cy="4697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9" tIns="45715" rIns="91429" bIns="45715" numCol="1" anchor="t" anchorCtr="0" compatLnSpc="1">
            <a:prstTxWarp prst="textNoShape">
              <a:avLst/>
            </a:prstTxWarp>
          </a:bodyPr>
          <a:lstStyle>
            <a:lvl1pPr marL="349250" indent="-349250" algn="l" rtl="0" eaLnBrk="0" fontAlgn="base" hangingPunct="0">
              <a:spcBef>
                <a:spcPct val="5000"/>
              </a:spcBef>
              <a:spcAft>
                <a:spcPct val="5000"/>
              </a:spcAft>
              <a:buClr>
                <a:schemeClr val="tx1"/>
              </a:buClr>
              <a:buSzPct val="75000"/>
              <a:buFont typeface="Wingdings" panose="05000000000000000000" pitchFamily="2" charset="2"/>
              <a:buChar char="n"/>
              <a:defRPr sz="2400">
                <a:solidFill>
                  <a:schemeClr val="tx1"/>
                </a:solidFill>
                <a:latin typeface="+mn-lt"/>
                <a:ea typeface="ヒラギノ角ゴ Pro W3" charset="0"/>
                <a:cs typeface="ヒラギノ角ゴ Pro W3" charset="0"/>
              </a:defRPr>
            </a:lvl1pPr>
            <a:lvl2pPr marL="857250" indent="-39370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2pPr>
            <a:lvl3pPr marL="1428750" indent="-349250" algn="l" rtl="0" eaLnBrk="0" fontAlgn="base" hangingPunct="0">
              <a:spcBef>
                <a:spcPct val="5000"/>
              </a:spcBef>
              <a:spcAft>
                <a:spcPct val="5000"/>
              </a:spcAft>
              <a:buClr>
                <a:schemeClr val="tx1"/>
              </a:buClr>
              <a:buSzPct val="75000"/>
              <a:buFont typeface="Wingdings 3" panose="05040102010807070707" pitchFamily="18" charset="2"/>
              <a:buChar char="u"/>
              <a:defRPr sz="2400">
                <a:solidFill>
                  <a:schemeClr val="tx1"/>
                </a:solidFill>
                <a:latin typeface="+mn-lt"/>
                <a:ea typeface="ヒラギノ角ゴ Pro W3" pitchFamily="-1" charset="-128"/>
                <a:cs typeface="ヒラギノ角ゴ Pro W3" charset="0"/>
              </a:defRPr>
            </a:lvl3pPr>
            <a:lvl4pPr marL="2063750" indent="-34925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4pPr>
            <a:lvl5pPr marL="2571750" indent="-285750" algn="l" rtl="0" eaLnBrk="0" fontAlgn="base" hangingPunct="0">
              <a:spcBef>
                <a:spcPct val="5000"/>
              </a:spcBef>
              <a:spcAft>
                <a:spcPct val="5000"/>
              </a:spcAft>
              <a:buClr>
                <a:schemeClr val="tx1"/>
              </a:buClr>
              <a:buSzPct val="75000"/>
              <a:buFont typeface="Wingdings" panose="05000000000000000000" pitchFamily="2" charset="2"/>
              <a:buChar char="l"/>
              <a:defRPr sz="2400">
                <a:solidFill>
                  <a:schemeClr val="tx1"/>
                </a:solidFill>
                <a:latin typeface="+mn-lt"/>
                <a:ea typeface="ヒラギノ角ゴ Pro W3" pitchFamily="-1" charset="-128"/>
                <a:cs typeface="ヒラギノ角ゴ Pro W3" charset="0"/>
              </a:defRPr>
            </a:lvl5pPr>
            <a:lvl6pPr marL="30289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6pPr>
            <a:lvl7pPr marL="34861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7pPr>
            <a:lvl8pPr marL="39433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8pPr>
            <a:lvl9pPr marL="44005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9pPr>
          </a:lstStyle>
          <a:p>
            <a:pPr>
              <a:buFont typeface="Wingdings"/>
              <a:buChar char="n"/>
            </a:pPr>
            <a:r>
              <a:rPr lang="en-US" b="1">
                <a:ea typeface="+mn-lt"/>
                <a:cs typeface="+mn-lt"/>
              </a:rPr>
              <a:t>Command-line execution</a:t>
            </a:r>
            <a:r>
              <a:rPr lang="en-US">
                <a:ea typeface="+mn-lt"/>
                <a:cs typeface="+mn-lt"/>
              </a:rPr>
              <a:t>: Enables automated, large-scale processing of FAERS data through batch execution of the full pipeline</a:t>
            </a:r>
            <a:endParaRPr lang="zh-CN" altLang="en-US"/>
          </a:p>
          <a:p>
            <a:pPr>
              <a:buFont typeface="Wingdings"/>
              <a:buChar char="n"/>
            </a:pPr>
            <a:r>
              <a:rPr lang="en-US" b="1">
                <a:ea typeface="+mn-lt"/>
                <a:cs typeface="+mn-lt"/>
              </a:rPr>
              <a:t>Functional programming</a:t>
            </a:r>
            <a:r>
              <a:rPr lang="en-US">
                <a:ea typeface="+mn-lt"/>
                <a:cs typeface="+mn-lt"/>
              </a:rPr>
              <a:t>: Supports modular and composable data transformations for cleaning, integrating, and summarizing drug–event data</a:t>
            </a:r>
            <a:endParaRPr lang="en-US"/>
          </a:p>
          <a:p>
            <a:pPr>
              <a:buFont typeface="Wingdings"/>
              <a:buChar char="n"/>
            </a:pPr>
            <a:r>
              <a:rPr lang="en-US" b="1">
                <a:ea typeface="+mn-lt"/>
                <a:cs typeface="+mn-lt"/>
              </a:rPr>
              <a:t>Database programming</a:t>
            </a:r>
            <a:r>
              <a:rPr lang="en-US">
                <a:ea typeface="+mn-lt"/>
                <a:cs typeface="+mn-lt"/>
              </a:rPr>
              <a:t>: Uses a relational database to efficiently store, index, join, and aggregate large pharmacovigilance datasets</a:t>
            </a:r>
            <a:endParaRPr lang="en-US"/>
          </a:p>
          <a:p>
            <a:pPr>
              <a:buFont typeface="Wingdings"/>
              <a:buChar char="n"/>
            </a:pPr>
            <a:r>
              <a:rPr lang="en-US" b="1">
                <a:ea typeface="+mn-lt"/>
                <a:cs typeface="+mn-lt"/>
              </a:rPr>
              <a:t>Machine learning / Time series analysis</a:t>
            </a:r>
            <a:r>
              <a:rPr lang="en-US">
                <a:ea typeface="+mn-lt"/>
                <a:cs typeface="+mn-lt"/>
              </a:rPr>
              <a:t>: Applies time-series and machine learning methods to explore temporal patterns and emerging safety signals</a:t>
            </a:r>
            <a:endParaRPr lang="en-US"/>
          </a:p>
          <a:p>
            <a:pPr>
              <a:buNone/>
            </a:pPr>
            <a:endParaRPr lang="en-US" altLang="zh-CN" b="1">
              <a:ea typeface="ヒラギノ角ゴ Pro W3"/>
              <a:cs typeface="Arial"/>
            </a:endParaRPr>
          </a:p>
        </p:txBody>
      </p:sp>
    </p:spTree>
    <p:extLst>
      <p:ext uri="{BB962C8B-B14F-4D97-AF65-F5344CB8AC3E}">
        <p14:creationId xmlns:p14="http://schemas.microsoft.com/office/powerpoint/2010/main" val="3678474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A4B19D-083E-DDE0-08D0-A9010576B444}"/>
            </a:ext>
          </a:extLst>
        </p:cNvPr>
        <p:cNvGrpSpPr/>
        <p:nvPr/>
      </p:nvGrpSpPr>
      <p:grpSpPr>
        <a:xfrm>
          <a:off x="0" y="0"/>
          <a:ext cx="0" cy="0"/>
          <a:chOff x="0" y="0"/>
          <a:chExt cx="0" cy="0"/>
        </a:xfrm>
      </p:grpSpPr>
      <p:sp>
        <p:nvSpPr>
          <p:cNvPr id="7170" name="3 Marcador de número de diapositiva">
            <a:extLst>
              <a:ext uri="{FF2B5EF4-FFF2-40B4-BE49-F238E27FC236}">
                <a16:creationId xmlns:a16="http://schemas.microsoft.com/office/drawing/2014/main" id="{2920CA83-9E7F-D19C-E9A9-24DAD3978498}"/>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panose="02020603050405020304" pitchFamily="18" charset="0"/>
                <a:ea typeface="ヒラギノ角ゴ Pro W3" charset="-128"/>
              </a:defRPr>
            </a:lvl1pPr>
            <a:lvl2pPr marL="742950" indent="-285750">
              <a:defRPr sz="2400">
                <a:solidFill>
                  <a:schemeClr val="tx1"/>
                </a:solidFill>
                <a:latin typeface="Times" panose="02020603050405020304" pitchFamily="18" charset="0"/>
                <a:ea typeface="ヒラギノ角ゴ Pro W3" charset="-128"/>
              </a:defRPr>
            </a:lvl2pPr>
            <a:lvl3pPr marL="1143000" indent="-228600">
              <a:defRPr sz="2400">
                <a:solidFill>
                  <a:schemeClr val="tx1"/>
                </a:solidFill>
                <a:latin typeface="Times" panose="02020603050405020304" pitchFamily="18" charset="0"/>
                <a:ea typeface="ヒラギノ角ゴ Pro W3" charset="-128"/>
              </a:defRPr>
            </a:lvl3pPr>
            <a:lvl4pPr marL="1600200" indent="-228600">
              <a:defRPr sz="2400">
                <a:solidFill>
                  <a:schemeClr val="tx1"/>
                </a:solidFill>
                <a:latin typeface="Times" panose="02020603050405020304" pitchFamily="18" charset="0"/>
                <a:ea typeface="ヒラギノ角ゴ Pro W3" charset="-128"/>
              </a:defRPr>
            </a:lvl4pPr>
            <a:lvl5pPr marL="2057400" indent="-228600">
              <a:defRPr sz="2400">
                <a:solidFill>
                  <a:schemeClr val="tx1"/>
                </a:solidFill>
                <a:latin typeface="Times" panose="02020603050405020304" pitchFamily="18" charset="0"/>
                <a:ea typeface="ヒラギノ角ゴ Pro W3"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ヒラギノ角ゴ Pro W3" charset="-128"/>
              </a:defRPr>
            </a:lvl9pPr>
          </a:lstStyle>
          <a:p>
            <a:fld id="{E669DF02-3529-4CB3-85AB-2AAE5B195BBB}" type="slidenum">
              <a:rPr lang="en-US" altLang="en-US" sz="1800" smtClean="0">
                <a:latin typeface="Myriad Pro SemiCond" pitchFamily="34" charset="0"/>
              </a:rPr>
              <a:pPr/>
              <a:t>9</a:t>
            </a:fld>
            <a:endParaRPr lang="en-US" altLang="en-US" sz="1800">
              <a:latin typeface="Myriad Pro SemiCond" pitchFamily="34" charset="0"/>
            </a:endParaRPr>
          </a:p>
        </p:txBody>
      </p:sp>
      <p:sp>
        <p:nvSpPr>
          <p:cNvPr id="7171" name="Title 6">
            <a:extLst>
              <a:ext uri="{FF2B5EF4-FFF2-40B4-BE49-F238E27FC236}">
                <a16:creationId xmlns:a16="http://schemas.microsoft.com/office/drawing/2014/main" id="{1DAD17F4-0A39-7C7E-C523-0939E3B0E8BF}"/>
              </a:ext>
            </a:extLst>
          </p:cNvPr>
          <p:cNvSpPr>
            <a:spLocks noGrp="1" noChangeArrowheads="1"/>
          </p:cNvSpPr>
          <p:nvPr>
            <p:ph type="title"/>
          </p:nvPr>
        </p:nvSpPr>
        <p:spPr/>
        <p:txBody>
          <a:bodyPr/>
          <a:lstStyle/>
          <a:p>
            <a:r>
              <a:rPr lang="en-US" sz="3000">
                <a:ea typeface="+mj-lt"/>
                <a:cs typeface="+mj-lt"/>
              </a:rPr>
              <a:t>Technical Challenges</a:t>
            </a:r>
            <a:endParaRPr lang="zh-CN"/>
          </a:p>
        </p:txBody>
      </p:sp>
      <p:sp>
        <p:nvSpPr>
          <p:cNvPr id="3" name="内容占位符 2">
            <a:extLst>
              <a:ext uri="{FF2B5EF4-FFF2-40B4-BE49-F238E27FC236}">
                <a16:creationId xmlns:a16="http://schemas.microsoft.com/office/drawing/2014/main" id="{6B74F811-183D-FFC8-06C5-19BDCEF90BD6}"/>
              </a:ext>
            </a:extLst>
          </p:cNvPr>
          <p:cNvSpPr txBox="1">
            <a:spLocks/>
          </p:cNvSpPr>
          <p:nvPr/>
        </p:nvSpPr>
        <p:spPr bwMode="auto">
          <a:xfrm>
            <a:off x="382122" y="854869"/>
            <a:ext cx="8438434" cy="4848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9" tIns="45715" rIns="91429" bIns="45715" numCol="1" anchor="t" anchorCtr="0" compatLnSpc="1">
            <a:prstTxWarp prst="textNoShape">
              <a:avLst/>
            </a:prstTxWarp>
          </a:bodyPr>
          <a:lstStyle>
            <a:lvl1pPr marL="349250" indent="-349250" algn="l" rtl="0" eaLnBrk="0" fontAlgn="base" hangingPunct="0">
              <a:spcBef>
                <a:spcPct val="5000"/>
              </a:spcBef>
              <a:spcAft>
                <a:spcPct val="5000"/>
              </a:spcAft>
              <a:buClr>
                <a:schemeClr val="tx1"/>
              </a:buClr>
              <a:buSzPct val="75000"/>
              <a:buFont typeface="Wingdings" panose="05000000000000000000" pitchFamily="2" charset="2"/>
              <a:buChar char="n"/>
              <a:defRPr sz="2400">
                <a:solidFill>
                  <a:schemeClr val="tx1"/>
                </a:solidFill>
                <a:latin typeface="+mn-lt"/>
                <a:ea typeface="ヒラギノ角ゴ Pro W3" charset="0"/>
                <a:cs typeface="ヒラギノ角ゴ Pro W3" charset="0"/>
              </a:defRPr>
            </a:lvl1pPr>
            <a:lvl2pPr marL="857250" indent="-39370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2pPr>
            <a:lvl3pPr marL="1428750" indent="-349250" algn="l" rtl="0" eaLnBrk="0" fontAlgn="base" hangingPunct="0">
              <a:spcBef>
                <a:spcPct val="5000"/>
              </a:spcBef>
              <a:spcAft>
                <a:spcPct val="5000"/>
              </a:spcAft>
              <a:buClr>
                <a:schemeClr val="tx1"/>
              </a:buClr>
              <a:buSzPct val="75000"/>
              <a:buFont typeface="Wingdings 3" panose="05040102010807070707" pitchFamily="18" charset="2"/>
              <a:buChar char="u"/>
              <a:defRPr sz="2400">
                <a:solidFill>
                  <a:schemeClr val="tx1"/>
                </a:solidFill>
                <a:latin typeface="+mn-lt"/>
                <a:ea typeface="ヒラギノ角ゴ Pro W3" pitchFamily="-1" charset="-128"/>
                <a:cs typeface="ヒラギノ角ゴ Pro W3" charset="0"/>
              </a:defRPr>
            </a:lvl3pPr>
            <a:lvl4pPr marL="2063750" indent="-349250" algn="l" rtl="0" eaLnBrk="0" fontAlgn="base" hangingPunct="0">
              <a:spcBef>
                <a:spcPct val="5000"/>
              </a:spcBef>
              <a:spcAft>
                <a:spcPct val="5000"/>
              </a:spcAft>
              <a:buClr>
                <a:schemeClr val="tx1"/>
              </a:buClr>
              <a:buSzPct val="75000"/>
              <a:buFont typeface="Symbol" panose="05050102010706020507" pitchFamily="18" charset="2"/>
              <a:buChar char=""/>
              <a:defRPr sz="2400">
                <a:solidFill>
                  <a:schemeClr val="tx1"/>
                </a:solidFill>
                <a:latin typeface="+mn-lt"/>
                <a:ea typeface="ヒラギノ角ゴ Pro W3" pitchFamily="-1" charset="-128"/>
                <a:cs typeface="ヒラギノ角ゴ Pro W3" charset="0"/>
              </a:defRPr>
            </a:lvl4pPr>
            <a:lvl5pPr marL="2571750" indent="-285750" algn="l" rtl="0" eaLnBrk="0" fontAlgn="base" hangingPunct="0">
              <a:spcBef>
                <a:spcPct val="5000"/>
              </a:spcBef>
              <a:spcAft>
                <a:spcPct val="5000"/>
              </a:spcAft>
              <a:buClr>
                <a:schemeClr val="tx1"/>
              </a:buClr>
              <a:buSzPct val="75000"/>
              <a:buFont typeface="Wingdings" panose="05000000000000000000" pitchFamily="2" charset="2"/>
              <a:buChar char="l"/>
              <a:defRPr sz="2400">
                <a:solidFill>
                  <a:schemeClr val="tx1"/>
                </a:solidFill>
                <a:latin typeface="+mn-lt"/>
                <a:ea typeface="ヒラギノ角ゴ Pro W3" pitchFamily="-1" charset="-128"/>
                <a:cs typeface="ヒラギノ角ゴ Pro W3" charset="0"/>
              </a:defRPr>
            </a:lvl5pPr>
            <a:lvl6pPr marL="30289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6pPr>
            <a:lvl7pPr marL="34861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7pPr>
            <a:lvl8pPr marL="39433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8pPr>
            <a:lvl9pPr marL="4400550" indent="-285750" algn="l" rtl="0" fontAlgn="base">
              <a:spcBef>
                <a:spcPct val="5000"/>
              </a:spcBef>
              <a:spcAft>
                <a:spcPct val="5000"/>
              </a:spcAft>
              <a:buClr>
                <a:schemeClr val="tx1"/>
              </a:buClr>
              <a:buSzPct val="75000"/>
              <a:buFont typeface="Wingdings" pitchFamily="2" charset="2"/>
              <a:buChar char="l"/>
              <a:defRPr sz="2400">
                <a:solidFill>
                  <a:schemeClr val="tx1"/>
                </a:solidFill>
                <a:latin typeface="+mn-lt"/>
              </a:defRPr>
            </a:lvl9pPr>
          </a:lstStyle>
          <a:p>
            <a:r>
              <a:rPr lang="en-US" b="1">
                <a:ea typeface="+mn-lt"/>
                <a:cs typeface="+mn-lt"/>
              </a:rPr>
              <a:t>Large database size</a:t>
            </a:r>
            <a:r>
              <a:rPr lang="en-US">
                <a:ea typeface="+mn-lt"/>
                <a:cs typeface="+mn-lt"/>
              </a:rPr>
              <a:t>: Processing multi-million FAERS records required database-backed cleaning to overcome memory constraints</a:t>
            </a:r>
            <a:endParaRPr lang="en-US" b="1">
              <a:cs typeface="Arial"/>
            </a:endParaRPr>
          </a:p>
          <a:p>
            <a:r>
              <a:rPr lang="en-US" b="1">
                <a:ea typeface="+mn-lt"/>
                <a:cs typeface="+mn-lt"/>
              </a:rPr>
              <a:t>Drug name normalization via external APIs</a:t>
            </a:r>
            <a:r>
              <a:rPr lang="en-US">
                <a:ea typeface="+mn-lt"/>
                <a:cs typeface="+mn-lt"/>
              </a:rPr>
              <a:t>: Integrating the </a:t>
            </a:r>
            <a:r>
              <a:rPr lang="en-US" err="1">
                <a:ea typeface="+mn-lt"/>
                <a:cs typeface="+mn-lt"/>
              </a:rPr>
              <a:t>RxNorm</a:t>
            </a:r>
            <a:r>
              <a:rPr lang="en-US">
                <a:ea typeface="+mn-lt"/>
                <a:cs typeface="+mn-lt"/>
              </a:rPr>
              <a:t> API to standardize heterogeneous drug names while handling rate limits, network latency, and caching for reproducibility</a:t>
            </a:r>
            <a:endParaRPr lang="en-US"/>
          </a:p>
          <a:p>
            <a:r>
              <a:rPr lang="en-US" b="1">
                <a:ea typeface="+mn-lt"/>
                <a:cs typeface="+mn-lt"/>
              </a:rPr>
              <a:t>Adverse event classification without licensed MedDRA SOC</a:t>
            </a:r>
            <a:r>
              <a:rPr lang="en-US">
                <a:ea typeface="+mn-lt"/>
                <a:cs typeface="+mn-lt"/>
              </a:rPr>
              <a:t>: Due to lack of access to the official MedDRA PT–SOC mapping, we constructed a custom, literature-informed SOC mapping to enable organ-level analysis</a:t>
            </a:r>
            <a:endParaRPr lang="en-US"/>
          </a:p>
          <a:p>
            <a:pPr>
              <a:buChar char="q"/>
            </a:pPr>
            <a:endParaRPr lang="en-US" b="1">
              <a:cs typeface="Arial"/>
            </a:endParaRPr>
          </a:p>
        </p:txBody>
      </p:sp>
    </p:spTree>
    <p:extLst>
      <p:ext uri="{BB962C8B-B14F-4D97-AF65-F5344CB8AC3E}">
        <p14:creationId xmlns:p14="http://schemas.microsoft.com/office/powerpoint/2010/main" val="399053763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PSPROPS" val="doc-id:19950"/>
</p:tagLst>
</file>

<file path=ppt/tags/tag2.xml><?xml version="1.0" encoding="utf-8"?>
<p:tagLst xmlns:a="http://schemas.openxmlformats.org/drawingml/2006/main" xmlns:r="http://schemas.openxmlformats.org/officeDocument/2006/relationships" xmlns:p="http://schemas.openxmlformats.org/presentationml/2006/main">
  <p:tag name="PPSNARRATION" val="1,1250320829,C:\Documents and Settings\bklass\My Documents\Training\qmeth2005\lect1\qm_lec1a_west.ppc"/>
</p:tagLst>
</file>

<file path=ppt/tags/tag3.xml><?xml version="1.0" encoding="utf-8"?>
<p:tagLst xmlns:a="http://schemas.openxmlformats.org/drawingml/2006/main" xmlns:r="http://schemas.openxmlformats.org/officeDocument/2006/relationships" xmlns:p="http://schemas.openxmlformats.org/presentationml/2006/main">
  <p:tag name="PPSNARRATION" val="1,1250320829,C:\Documents and Settings\bklass\My Documents\Training\qmeth2005\lect1\qm_lec1a_west.ppc"/>
</p:tagLst>
</file>

<file path=ppt/theme/theme1.xml><?xml version="1.0" encoding="utf-8"?>
<a:theme xmlns:a="http://schemas.openxmlformats.org/drawingml/2006/main" name="qualitative_methods">
  <a:themeElements>
    <a:clrScheme name="">
      <a:dk1>
        <a:srgbClr val="000000"/>
      </a:dk1>
      <a:lt1>
        <a:srgbClr val="FAFAFA"/>
      </a:lt1>
      <a:dk2>
        <a:srgbClr val="856A93"/>
      </a:dk2>
      <a:lt2>
        <a:srgbClr val="969696"/>
      </a:lt2>
      <a:accent1>
        <a:srgbClr val="D7D777"/>
      </a:accent1>
      <a:accent2>
        <a:srgbClr val="AAD2AF"/>
      </a:accent2>
      <a:accent3>
        <a:srgbClr val="FCFCFC"/>
      </a:accent3>
      <a:accent4>
        <a:srgbClr val="000000"/>
      </a:accent4>
      <a:accent5>
        <a:srgbClr val="E8E8BD"/>
      </a:accent5>
      <a:accent6>
        <a:srgbClr val="9ABE9E"/>
      </a:accent6>
      <a:hlink>
        <a:srgbClr val="7A1A24"/>
      </a:hlink>
      <a:folHlink>
        <a:srgbClr val="718F59"/>
      </a:folHlink>
    </a:clrScheme>
    <a:fontScheme name="qualitative_method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8" charset="0"/>
          </a:defRPr>
        </a:defPPr>
      </a:lstStyle>
    </a:lnDef>
  </a:objectDefaults>
  <a:extraClrSchemeLst>
    <a:extraClrScheme>
      <a:clrScheme name="qualitative_method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qualitative_method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qualitative_method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qualitative_method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qualitative_method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qualitative_method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qualitative_method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qualitative_method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qualitative_method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qualitative_method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qualitative_method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qualitative_method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qualitative_methods 13">
        <a:dk1>
          <a:srgbClr val="000000"/>
        </a:dk1>
        <a:lt1>
          <a:srgbClr val="FFFFFF"/>
        </a:lt1>
        <a:dk2>
          <a:srgbClr val="1B4882"/>
        </a:dk2>
        <a:lt2>
          <a:srgbClr val="808080"/>
        </a:lt2>
        <a:accent1>
          <a:srgbClr val="847A15"/>
        </a:accent1>
        <a:accent2>
          <a:srgbClr val="7B3D89"/>
        </a:accent2>
        <a:accent3>
          <a:srgbClr val="FFFFFF"/>
        </a:accent3>
        <a:accent4>
          <a:srgbClr val="000000"/>
        </a:accent4>
        <a:accent5>
          <a:srgbClr val="C2BEAA"/>
        </a:accent5>
        <a:accent6>
          <a:srgbClr val="6F367C"/>
        </a:accent6>
        <a:hlink>
          <a:srgbClr val="A2A5C8"/>
        </a:hlink>
        <a:folHlink>
          <a:srgbClr val="99CC00"/>
        </a:folHlink>
      </a:clrScheme>
      <a:clrMap bg1="lt1" tx1="dk1" bg2="lt2" tx2="dk2" accent1="accent1" accent2="accent2" accent3="accent3" accent4="accent4" accent5="accent5" accent6="accent6" hlink="hlink" folHlink="folHlink"/>
    </a:extraClrScheme>
    <a:extraClrScheme>
      <a:clrScheme name="qualitative_methods 14">
        <a:dk1>
          <a:srgbClr val="000000"/>
        </a:dk1>
        <a:lt1>
          <a:srgbClr val="FFFFFF"/>
        </a:lt1>
        <a:dk2>
          <a:srgbClr val="3C2672"/>
        </a:dk2>
        <a:lt2>
          <a:srgbClr val="969696"/>
        </a:lt2>
        <a:accent1>
          <a:srgbClr val="906104"/>
        </a:accent1>
        <a:accent2>
          <a:srgbClr val="1F7B37"/>
        </a:accent2>
        <a:accent3>
          <a:srgbClr val="FFFFFF"/>
        </a:accent3>
        <a:accent4>
          <a:srgbClr val="000000"/>
        </a:accent4>
        <a:accent5>
          <a:srgbClr val="C6B7AA"/>
        </a:accent5>
        <a:accent6>
          <a:srgbClr val="1B6F31"/>
        </a:accent6>
        <a:hlink>
          <a:srgbClr val="CC3300"/>
        </a:hlink>
        <a:folHlink>
          <a:srgbClr val="E08500"/>
        </a:folHlink>
      </a:clrScheme>
      <a:clrMap bg1="lt1" tx1="dk1" bg2="lt2" tx2="dk2" accent1="accent1" accent2="accent2" accent3="accent3" accent4="accent4" accent5="accent5" accent6="accent6" hlink="hlink" folHlink="folHlink"/>
    </a:extraClrScheme>
    <a:extraClrScheme>
      <a:clrScheme name="qualitative_methods 15">
        <a:dk1>
          <a:srgbClr val="000000"/>
        </a:dk1>
        <a:lt1>
          <a:srgbClr val="FFFFFF"/>
        </a:lt1>
        <a:dk2>
          <a:srgbClr val="3C2672"/>
        </a:dk2>
        <a:lt2>
          <a:srgbClr val="969696"/>
        </a:lt2>
        <a:accent1>
          <a:srgbClr val="908B2A"/>
        </a:accent1>
        <a:accent2>
          <a:srgbClr val="136987"/>
        </a:accent2>
        <a:accent3>
          <a:srgbClr val="FFFFFF"/>
        </a:accent3>
        <a:accent4>
          <a:srgbClr val="000000"/>
        </a:accent4>
        <a:accent5>
          <a:srgbClr val="C6C4AC"/>
        </a:accent5>
        <a:accent6>
          <a:srgbClr val="105E7A"/>
        </a:accent6>
        <a:hlink>
          <a:srgbClr val="430086"/>
        </a:hlink>
        <a:folHlink>
          <a:srgbClr val="E08500"/>
        </a:folHlink>
      </a:clrScheme>
      <a:clrMap bg1="lt1" tx1="dk1" bg2="lt2" tx2="dk2" accent1="accent1" accent2="accent2" accent3="accent3" accent4="accent4" accent5="accent5" accent6="accent6" hlink="hlink" folHlink="folHlink"/>
    </a:extraClrScheme>
    <a:extraClrScheme>
      <a:clrScheme name="qualitative_methods 16">
        <a:dk1>
          <a:srgbClr val="000000"/>
        </a:dk1>
        <a:lt1>
          <a:srgbClr val="FFFFFF"/>
        </a:lt1>
        <a:dk2>
          <a:srgbClr val="3C2672"/>
        </a:dk2>
        <a:lt2>
          <a:srgbClr val="969696"/>
        </a:lt2>
        <a:accent1>
          <a:srgbClr val="908B2A"/>
        </a:accent1>
        <a:accent2>
          <a:srgbClr val="136987"/>
        </a:accent2>
        <a:accent3>
          <a:srgbClr val="FFFFFF"/>
        </a:accent3>
        <a:accent4>
          <a:srgbClr val="000000"/>
        </a:accent4>
        <a:accent5>
          <a:srgbClr val="C6C4AC"/>
        </a:accent5>
        <a:accent6>
          <a:srgbClr val="105E7A"/>
        </a:accent6>
        <a:hlink>
          <a:srgbClr val="241F5F"/>
        </a:hlink>
        <a:folHlink>
          <a:srgbClr val="E085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F13845D5913154C9204987F5832A19D" ma:contentTypeVersion="11" ma:contentTypeDescription="Create a new document." ma:contentTypeScope="" ma:versionID="f71102ff5cefc9f918679405225b2911">
  <xsd:schema xmlns:xsd="http://www.w3.org/2001/XMLSchema" xmlns:xs="http://www.w3.org/2001/XMLSchema" xmlns:p="http://schemas.microsoft.com/office/2006/metadata/properties" xmlns:ns3="ed18333e-b2c2-4f72-8c14-f5cdf34f3725" xmlns:ns4="449ce9cf-4503-4cdd-912e-8f1bb39b8109" targetNamespace="http://schemas.microsoft.com/office/2006/metadata/properties" ma:root="true" ma:fieldsID="5b00e7f5ae40c5f84fb9f2fd725d00d7" ns3:_="" ns4:_="">
    <xsd:import namespace="ed18333e-b2c2-4f72-8c14-f5cdf34f3725"/>
    <xsd:import namespace="449ce9cf-4503-4cdd-912e-8f1bb39b8109"/>
    <xsd:element name="properties">
      <xsd:complexType>
        <xsd:sequence>
          <xsd:element name="documentManagement">
            <xsd:complexType>
              <xsd:all>
                <xsd:element ref="ns3:SharedWithUsers" minOccurs="0"/>
                <xsd:element ref="ns4:MediaServiceMetadata" minOccurs="0"/>
                <xsd:element ref="ns4:MediaServiceFastMetadata" minOccurs="0"/>
                <xsd:element ref="ns4:MediaServiceAutoTags" minOccurs="0"/>
                <xsd:element ref="ns4:MediaServiceOCR" minOccurs="0"/>
                <xsd:element ref="ns4:MediaServiceDateTaken"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d18333e-b2c2-4f72-8c14-f5cdf34f372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449ce9cf-4503-4cdd-912e-8f1bb39b8109" elementFormDefault="qualified">
    <xsd:import namespace="http://schemas.microsoft.com/office/2006/documentManagement/types"/>
    <xsd:import namespace="http://schemas.microsoft.com/office/infopath/2007/PartnerControls"/>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DateTaken" ma:index="13" nillable="true" ma:displayName="MediaServiceDateTaken" ma:hidden="true" ma:internalName="MediaServiceDateTaken"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B0B5C46-EA53-4E4F-8D28-458A764F2239}">
  <ds:schemaRefs>
    <ds:schemaRef ds:uri="http://schemas.microsoft.com/sharepoint/v3/contenttype/forms"/>
  </ds:schemaRefs>
</ds:datastoreItem>
</file>

<file path=customXml/itemProps2.xml><?xml version="1.0" encoding="utf-8"?>
<ds:datastoreItem xmlns:ds="http://schemas.openxmlformats.org/officeDocument/2006/customXml" ds:itemID="{43EF5628-7AF7-4432-B74F-1590C7A82F69}">
  <ds:schemaRefs>
    <ds:schemaRef ds:uri="449ce9cf-4503-4cdd-912e-8f1bb39b8109"/>
    <ds:schemaRef ds:uri="ed18333e-b2c2-4f72-8c14-f5cdf34f372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Macintosh HD:Users:marymunoz:Documents:Templates:Breeze for Courses:qualitative_methods.pot</Template>
  <Application>Microsoft Office PowerPoint</Application>
  <PresentationFormat>全屏显示(4:3)</PresentationFormat>
  <Slides>21</Slides>
  <Notes>19</Notes>
  <HiddenSlides>0</HiddenSlides>
  <ScaleCrop>false</ScaleCrop>
  <HeadingPairs>
    <vt:vector size="4" baseType="variant">
      <vt:variant>
        <vt:lpstr>主题</vt:lpstr>
      </vt:variant>
      <vt:variant>
        <vt:i4>1</vt:i4>
      </vt:variant>
      <vt:variant>
        <vt:lpstr>幻灯片标题</vt:lpstr>
      </vt:variant>
      <vt:variant>
        <vt:i4>21</vt:i4>
      </vt:variant>
    </vt:vector>
  </HeadingPairs>
  <TitlesOfParts>
    <vt:vector size="22" baseType="lpstr">
      <vt:lpstr>qualitative_methods</vt:lpstr>
      <vt:lpstr>Safety and Adverse Event Characterization of Type 2 Diabetes Treatments </vt:lpstr>
      <vt:lpstr>Background</vt:lpstr>
      <vt:lpstr>Exsiting Work</vt:lpstr>
      <vt:lpstr>Project Objective</vt:lpstr>
      <vt:lpstr>Study Design</vt:lpstr>
      <vt:lpstr>Our Data：</vt:lpstr>
      <vt:lpstr>Our Data：</vt:lpstr>
      <vt:lpstr>Paradigm Integration：</vt:lpstr>
      <vt:lpstr>Technical Challenges</vt:lpstr>
      <vt:lpstr>Global Trends :</vt:lpstr>
      <vt:lpstr>Mechanism Comparison :</vt:lpstr>
      <vt:lpstr>Mechanism Comparison :</vt:lpstr>
      <vt:lpstr>Mechanism Comparison :</vt:lpstr>
      <vt:lpstr>Individual Drug Profiles  :</vt:lpstr>
      <vt:lpstr>Individual Drug Profiles  :</vt:lpstr>
      <vt:lpstr>Interactive Multi-Model Forecasting</vt:lpstr>
      <vt:lpstr>Machine Learning Methods Introducing</vt:lpstr>
      <vt:lpstr>Dashboard &amp; Function</vt:lpstr>
      <vt:lpstr>Model Performance Across Top FAERS Drugs</vt:lpstr>
      <vt:lpstr>What We Learned：</vt:lpstr>
      <vt:lpstr>Thank You!</vt:lpstr>
    </vt:vector>
  </TitlesOfParts>
  <Company>JHU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Biostatistics and Epidemiology within the Paradigm of Public Health</dc:title>
  <dc:creator>Mary Munoz</dc:creator>
  <cp:revision>5</cp:revision>
  <cp:lastPrinted>2005-07-12T14:28:41Z</cp:lastPrinted>
  <dcterms:created xsi:type="dcterms:W3CDTF">2005-05-16T19:49:10Z</dcterms:created>
  <dcterms:modified xsi:type="dcterms:W3CDTF">2025-12-11T00:40:42Z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0x0101006F13845D5913154C9204987F5832A19D</vt:lpwstr>
  </property>
</Properties>
</file>